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57" r:id="rId2"/>
    <p:sldId id="258" r:id="rId3"/>
    <p:sldId id="263" r:id="rId4"/>
    <p:sldId id="261" r:id="rId5"/>
    <p:sldId id="262" r:id="rId6"/>
    <p:sldId id="289" r:id="rId7"/>
    <p:sldId id="290" r:id="rId8"/>
    <p:sldId id="284" r:id="rId9"/>
    <p:sldId id="285" r:id="rId10"/>
    <p:sldId id="291" r:id="rId11"/>
    <p:sldId id="292" r:id="rId12"/>
    <p:sldId id="288" r:id="rId13"/>
    <p:sldId id="265" r:id="rId14"/>
  </p:sldIdLst>
  <p:sldSz cx="9144000" cy="6858000" type="screen4x3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88" autoAdjust="0"/>
  </p:normalViewPr>
  <p:slideViewPr>
    <p:cSldViewPr>
      <p:cViewPr varScale="1">
        <p:scale>
          <a:sx n="70" d="100"/>
          <a:sy n="70" d="100"/>
        </p:scale>
        <p:origin x="-19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&#201;vi\Nitrog&#233;nes%202018\Renfor_2016_2018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43992723549927"/>
          <c:y val="5.253259531284956E-2"/>
          <c:w val="0.7303622546612164"/>
          <c:h val="0.79665539445388855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keményítőtartalom (csapadékos év)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Munka1!$A$2:$A$7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</c:numCache>
            </c:numRef>
          </c:cat>
          <c:val>
            <c:numRef>
              <c:f>Munka1!$B$2:$B$7</c:f>
              <c:numCache>
                <c:formatCode>General</c:formatCode>
                <c:ptCount val="6"/>
                <c:pt idx="0">
                  <c:v>74.8</c:v>
                </c:pt>
                <c:pt idx="1">
                  <c:v>73.2</c:v>
                </c:pt>
                <c:pt idx="2">
                  <c:v>72.599999999999994</c:v>
                </c:pt>
                <c:pt idx="3">
                  <c:v>71.8</c:v>
                </c:pt>
                <c:pt idx="4">
                  <c:v>71.599999999999994</c:v>
                </c:pt>
                <c:pt idx="5">
                  <c:v>71.3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keményítőtartalom száraz év)</c:v>
                </c:pt>
              </c:strCache>
            </c:strRef>
          </c:tx>
          <c:spPr>
            <a:ln w="38100">
              <a:solidFill>
                <a:srgbClr val="006600"/>
              </a:solidFill>
              <a:prstDash val="sysDash"/>
            </a:ln>
          </c:spPr>
          <c:marker>
            <c:symbol val="square"/>
            <c:size val="11"/>
            <c:spPr>
              <a:solidFill>
                <a:srgbClr val="006600"/>
              </a:solidFill>
            </c:spPr>
          </c:marker>
          <c:cat>
            <c:numRef>
              <c:f>Munka1!$A$2:$A$7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</c:numCache>
            </c:numRef>
          </c:cat>
          <c:val>
            <c:numRef>
              <c:f>Munka1!$C$2:$C$7</c:f>
              <c:numCache>
                <c:formatCode>General</c:formatCode>
                <c:ptCount val="6"/>
                <c:pt idx="0">
                  <c:v>71.2</c:v>
                </c:pt>
                <c:pt idx="1">
                  <c:v>70.8</c:v>
                </c:pt>
                <c:pt idx="2">
                  <c:v>70.099999999999994</c:v>
                </c:pt>
                <c:pt idx="3">
                  <c:v>69.3</c:v>
                </c:pt>
                <c:pt idx="4">
                  <c:v>68.7</c:v>
                </c:pt>
                <c:pt idx="5">
                  <c:v>68.400000000000006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276672"/>
        <c:axId val="117278592"/>
      </c:lineChart>
      <c:lineChart>
        <c:grouping val="standard"/>
        <c:varyColors val="0"/>
        <c:ser>
          <c:idx val="2"/>
          <c:order val="2"/>
          <c:tx>
            <c:strRef>
              <c:f>Munka1!$D$1</c:f>
              <c:strCache>
                <c:ptCount val="1"/>
                <c:pt idx="0">
                  <c:v>keményítő-hozam (száraz év)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triangle"/>
            <c:size val="9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336600"/>
                </a:solidFill>
              </a:ln>
            </c:spPr>
          </c:marker>
          <c:cat>
            <c:numRef>
              <c:f>Munka1!$A$2:$A$7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</c:numCache>
            </c:numRef>
          </c:cat>
          <c:val>
            <c:numRef>
              <c:f>Munka1!$D$2:$D$7</c:f>
              <c:numCache>
                <c:formatCode>General</c:formatCode>
                <c:ptCount val="6"/>
                <c:pt idx="0">
                  <c:v>5.8</c:v>
                </c:pt>
                <c:pt idx="1">
                  <c:v>6.4</c:v>
                </c:pt>
                <c:pt idx="2">
                  <c:v>6.8</c:v>
                </c:pt>
                <c:pt idx="3">
                  <c:v>6.3</c:v>
                </c:pt>
                <c:pt idx="4">
                  <c:v>5.9</c:v>
                </c:pt>
                <c:pt idx="5">
                  <c:v>5.6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keményítő-hozam (csapadékos)</c:v>
                </c:pt>
              </c:strCache>
            </c:strRef>
          </c:tx>
          <c:spPr>
            <a:ln w="38100">
              <a:solidFill>
                <a:srgbClr val="006600"/>
              </a:solidFill>
              <a:prstDash val="solid"/>
            </a:ln>
          </c:spPr>
          <c:marker>
            <c:symbol val="diamond"/>
            <c:size val="11"/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cat>
            <c:numRef>
              <c:f>Munka1!$A$2:$A$7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</c:numCache>
            </c:numRef>
          </c:cat>
          <c:val>
            <c:numRef>
              <c:f>Munka1!$E$2:$E$7</c:f>
              <c:numCache>
                <c:formatCode>General</c:formatCode>
                <c:ptCount val="6"/>
                <c:pt idx="0">
                  <c:v>8</c:v>
                </c:pt>
                <c:pt idx="1">
                  <c:v>9.1</c:v>
                </c:pt>
                <c:pt idx="2">
                  <c:v>9.8000000000000007</c:v>
                </c:pt>
                <c:pt idx="3">
                  <c:v>10.4</c:v>
                </c:pt>
                <c:pt idx="4">
                  <c:v>9.9</c:v>
                </c:pt>
                <c:pt idx="5">
                  <c:v>9.3000000000000007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286016"/>
        <c:axId val="117280128"/>
      </c:lineChart>
      <c:catAx>
        <c:axId val="11727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278592"/>
        <c:crosses val="autoZero"/>
        <c:auto val="1"/>
        <c:lblAlgn val="ctr"/>
        <c:lblOffset val="100"/>
        <c:noMultiLvlLbl val="0"/>
      </c:catAx>
      <c:valAx>
        <c:axId val="117278592"/>
        <c:scaling>
          <c:orientation val="minMax"/>
          <c:max val="76"/>
          <c:min val="6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276672"/>
        <c:crosses val="autoZero"/>
        <c:crossBetween val="between"/>
        <c:majorUnit val="2"/>
        <c:minorUnit val="0.2"/>
      </c:valAx>
      <c:valAx>
        <c:axId val="117280128"/>
        <c:scaling>
          <c:orientation val="minMax"/>
          <c:max val="12"/>
          <c:min val="2"/>
        </c:scaling>
        <c:delete val="0"/>
        <c:axPos val="r"/>
        <c:numFmt formatCode="General" sourceLinked="1"/>
        <c:majorTickMark val="out"/>
        <c:minorTickMark val="none"/>
        <c:tickLblPos val="nextTo"/>
        <c:crossAx val="117286016"/>
        <c:crosses val="max"/>
        <c:crossBetween val="between"/>
        <c:majorUnit val="1"/>
      </c:valAx>
      <c:catAx>
        <c:axId val="117286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2801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2106702578218204"/>
          <c:y val="0.59128190475030928"/>
          <c:w val="0.5970194640886215"/>
          <c:h val="0.258922905065342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hu-H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83512943006332"/>
          <c:y val="2.8372418285335117E-2"/>
          <c:w val="0.76319360980093121"/>
          <c:h val="0.7120947748575881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fehérjetartalom (száraz év)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</c:spPr>
          <c:cat>
            <c:numRef>
              <c:f>Munka1!$A$2:$A$7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</c:numCache>
            </c:numRef>
          </c:cat>
          <c:val>
            <c:numRef>
              <c:f>Munka1!$B$2:$B$7</c:f>
              <c:numCache>
                <c:formatCode>General</c:formatCode>
                <c:ptCount val="6"/>
                <c:pt idx="0">
                  <c:v>8.1</c:v>
                </c:pt>
                <c:pt idx="1">
                  <c:v>9.5</c:v>
                </c:pt>
                <c:pt idx="2">
                  <c:v>10.4</c:v>
                </c:pt>
                <c:pt idx="3">
                  <c:v>11.2</c:v>
                </c:pt>
                <c:pt idx="4">
                  <c:v>11</c:v>
                </c:pt>
                <c:pt idx="5">
                  <c:v>10.8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fehérjetartalom (csapadékos)</c:v>
                </c:pt>
              </c:strCache>
            </c:strRef>
          </c:tx>
          <c:spPr>
            <a:ln w="38100">
              <a:solidFill>
                <a:srgbClr val="006600"/>
              </a:solidFill>
              <a:prstDash val="sysDash"/>
            </a:ln>
          </c:spPr>
          <c:marker>
            <c:symbol val="square"/>
            <c:size val="11"/>
            <c:spPr>
              <a:solidFill>
                <a:srgbClr val="006600"/>
              </a:solidFill>
            </c:spPr>
          </c:marker>
          <c:cat>
            <c:numRef>
              <c:f>Munka1!$A$2:$A$7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</c:numCache>
            </c:numRef>
          </c:cat>
          <c:val>
            <c:numRef>
              <c:f>Munka1!$C$2:$C$7</c:f>
              <c:numCache>
                <c:formatCode>General</c:formatCode>
                <c:ptCount val="6"/>
                <c:pt idx="0">
                  <c:v>7.1</c:v>
                </c:pt>
                <c:pt idx="1">
                  <c:v>7.5</c:v>
                </c:pt>
                <c:pt idx="2">
                  <c:v>8.3000000000000007</c:v>
                </c:pt>
                <c:pt idx="3">
                  <c:v>8.6999999999999993</c:v>
                </c:pt>
                <c:pt idx="4">
                  <c:v>9.1999999999999993</c:v>
                </c:pt>
                <c:pt idx="5">
                  <c:v>9.3000000000000007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71008"/>
        <c:axId val="111372928"/>
      </c:lineChart>
      <c:lineChart>
        <c:grouping val="standard"/>
        <c:varyColors val="0"/>
        <c:ser>
          <c:idx val="2"/>
          <c:order val="2"/>
          <c:tx>
            <c:strRef>
              <c:f>Munka1!$D$1</c:f>
              <c:strCache>
                <c:ptCount val="1"/>
                <c:pt idx="0">
                  <c:v>fehérje-hozam (száraz év)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triangle"/>
            <c:size val="9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336600"/>
                </a:solidFill>
              </a:ln>
            </c:spPr>
          </c:marker>
          <c:cat>
            <c:numRef>
              <c:f>Munka1!$A$2:$A$7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</c:numCache>
            </c:numRef>
          </c:cat>
          <c:val>
            <c:numRef>
              <c:f>Munka1!$D$2:$D$7</c:f>
              <c:numCache>
                <c:formatCode>General</c:formatCode>
                <c:ptCount val="6"/>
                <c:pt idx="0">
                  <c:v>0.49</c:v>
                </c:pt>
                <c:pt idx="1">
                  <c:v>0.75</c:v>
                </c:pt>
                <c:pt idx="2">
                  <c:v>0.86</c:v>
                </c:pt>
                <c:pt idx="3">
                  <c:v>0.92</c:v>
                </c:pt>
                <c:pt idx="4">
                  <c:v>0.84</c:v>
                </c:pt>
                <c:pt idx="5">
                  <c:v>0.73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fehérje-hozam (csapadékos)</c:v>
                </c:pt>
              </c:strCache>
            </c:strRef>
          </c:tx>
          <c:spPr>
            <a:ln w="38100">
              <a:solidFill>
                <a:srgbClr val="006600"/>
              </a:solidFill>
              <a:prstDash val="solid"/>
            </a:ln>
          </c:spPr>
          <c:marker>
            <c:symbol val="diamond"/>
            <c:size val="11"/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cat>
            <c:numRef>
              <c:f>Munka1!$A$2:$A$7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</c:numCache>
            </c:numRef>
          </c:cat>
          <c:val>
            <c:numRef>
              <c:f>Munka1!$E$2:$E$7</c:f>
              <c:numCache>
                <c:formatCode>General</c:formatCode>
                <c:ptCount val="6"/>
                <c:pt idx="0">
                  <c:v>0.52</c:v>
                </c:pt>
                <c:pt idx="1">
                  <c:v>0.72</c:v>
                </c:pt>
                <c:pt idx="2">
                  <c:v>0.9</c:v>
                </c:pt>
                <c:pt idx="3">
                  <c:v>1</c:v>
                </c:pt>
                <c:pt idx="4">
                  <c:v>0.99</c:v>
                </c:pt>
                <c:pt idx="5">
                  <c:v>0.95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84448"/>
        <c:axId val="111382912"/>
      </c:lineChart>
      <c:catAx>
        <c:axId val="11137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1372928"/>
        <c:crosses val="autoZero"/>
        <c:auto val="1"/>
        <c:lblAlgn val="ctr"/>
        <c:lblOffset val="100"/>
        <c:noMultiLvlLbl val="0"/>
      </c:catAx>
      <c:valAx>
        <c:axId val="111372928"/>
        <c:scaling>
          <c:orientation val="minMax"/>
          <c:max val="12"/>
          <c:min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371008"/>
        <c:crosses val="autoZero"/>
        <c:crossBetween val="between"/>
        <c:majorUnit val="1"/>
        <c:minorUnit val="0.2"/>
      </c:valAx>
      <c:valAx>
        <c:axId val="111382912"/>
        <c:scaling>
          <c:orientation val="minMax"/>
          <c:max val="1.4"/>
          <c:min val="0.30000000000000004"/>
        </c:scaling>
        <c:delete val="0"/>
        <c:axPos val="r"/>
        <c:numFmt formatCode="#,##0.0" sourceLinked="0"/>
        <c:majorTickMark val="out"/>
        <c:minorTickMark val="none"/>
        <c:tickLblPos val="nextTo"/>
        <c:crossAx val="111384448"/>
        <c:crosses val="max"/>
        <c:crossBetween val="between"/>
        <c:majorUnit val="0.1"/>
      </c:valAx>
      <c:catAx>
        <c:axId val="111384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38291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7.4031234328065317E-4"/>
          <c:y val="0.83046974993646061"/>
          <c:w val="0.99925968765671924"/>
          <c:h val="0.169530250063539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+mj-lt"/>
        </a:defRPr>
      </a:pPr>
      <a:endParaRPr lang="hu-H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14098135921406"/>
          <c:y val="0.207206361398179"/>
          <c:w val="0.7419654499342726"/>
          <c:h val="0.65020336644205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Munka6!$C$51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Munka6!$A$52:$B$58</c:f>
              <c:strCache>
                <c:ptCount val="7"/>
                <c:pt idx="0">
                  <c:v>A_O</c:v>
                </c:pt>
                <c:pt idx="1">
                  <c:v>A_60</c:v>
                </c:pt>
                <c:pt idx="2">
                  <c:v>A_120</c:v>
                </c:pt>
                <c:pt idx="3">
                  <c:v>V6 _90</c:v>
                </c:pt>
                <c:pt idx="4">
                  <c:v>V6_150</c:v>
                </c:pt>
                <c:pt idx="5">
                  <c:v>V12_120</c:v>
                </c:pt>
                <c:pt idx="6">
                  <c:v>V12_ 180</c:v>
                </c:pt>
              </c:strCache>
            </c:strRef>
          </c:cat>
          <c:val>
            <c:numRef>
              <c:f>Munka6!$C$52:$C$58</c:f>
              <c:numCache>
                <c:formatCode>0.00</c:formatCode>
                <c:ptCount val="7"/>
                <c:pt idx="0">
                  <c:v>4.6156428411175741</c:v>
                </c:pt>
                <c:pt idx="1">
                  <c:v>4.5711756125835192</c:v>
                </c:pt>
                <c:pt idx="2">
                  <c:v>4.7583247326040583</c:v>
                </c:pt>
                <c:pt idx="3">
                  <c:v>4.6020013301892497</c:v>
                </c:pt>
                <c:pt idx="4">
                  <c:v>4.6451619368286039</c:v>
                </c:pt>
                <c:pt idx="5">
                  <c:v>4.5666545473026599</c:v>
                </c:pt>
                <c:pt idx="6">
                  <c:v>4.3993357764544205</c:v>
                </c:pt>
              </c:numCache>
            </c:numRef>
          </c:val>
        </c:ser>
        <c:ser>
          <c:idx val="1"/>
          <c:order val="1"/>
          <c:tx>
            <c:strRef>
              <c:f>Munka6!$D$51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Munka6!$A$52:$B$58</c:f>
              <c:strCache>
                <c:ptCount val="7"/>
                <c:pt idx="0">
                  <c:v>A_O</c:v>
                </c:pt>
                <c:pt idx="1">
                  <c:v>A_60</c:v>
                </c:pt>
                <c:pt idx="2">
                  <c:v>A_120</c:v>
                </c:pt>
                <c:pt idx="3">
                  <c:v>V6 _90</c:v>
                </c:pt>
                <c:pt idx="4">
                  <c:v>V6_150</c:v>
                </c:pt>
                <c:pt idx="5">
                  <c:v>V12_120</c:v>
                </c:pt>
                <c:pt idx="6">
                  <c:v>V12_ 180</c:v>
                </c:pt>
              </c:strCache>
            </c:strRef>
          </c:cat>
          <c:val>
            <c:numRef>
              <c:f>Munka6!$D$52:$D$58</c:f>
              <c:numCache>
                <c:formatCode>0.00</c:formatCode>
                <c:ptCount val="7"/>
                <c:pt idx="0">
                  <c:v>4.7982614771416054</c:v>
                </c:pt>
                <c:pt idx="1">
                  <c:v>4.7539149888143175</c:v>
                </c:pt>
                <c:pt idx="2">
                  <c:v>5.0091209668224828</c:v>
                </c:pt>
                <c:pt idx="3">
                  <c:v>4.997099585114567</c:v>
                </c:pt>
                <c:pt idx="4">
                  <c:v>4.7991131207065134</c:v>
                </c:pt>
                <c:pt idx="5">
                  <c:v>4.966461762672596</c:v>
                </c:pt>
                <c:pt idx="6">
                  <c:v>5.2662403205881461</c:v>
                </c:pt>
              </c:numCache>
            </c:numRef>
          </c:val>
        </c:ser>
        <c:ser>
          <c:idx val="2"/>
          <c:order val="2"/>
          <c:tx>
            <c:strRef>
              <c:f>Munka6!$E$51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Munka6!$A$52:$B$58</c:f>
              <c:strCache>
                <c:ptCount val="7"/>
                <c:pt idx="0">
                  <c:v>A_O</c:v>
                </c:pt>
                <c:pt idx="1">
                  <c:v>A_60</c:v>
                </c:pt>
                <c:pt idx="2">
                  <c:v>A_120</c:v>
                </c:pt>
                <c:pt idx="3">
                  <c:v>V6 _90</c:v>
                </c:pt>
                <c:pt idx="4">
                  <c:v>V6_150</c:v>
                </c:pt>
                <c:pt idx="5">
                  <c:v>V12_120</c:v>
                </c:pt>
                <c:pt idx="6">
                  <c:v>V12_ 180</c:v>
                </c:pt>
              </c:strCache>
            </c:strRef>
          </c:cat>
          <c:val>
            <c:numRef>
              <c:f>Munka6!$E$52:$E$58</c:f>
              <c:numCache>
                <c:formatCode>0.00</c:formatCode>
                <c:ptCount val="7"/>
                <c:pt idx="0">
                  <c:v>4.8224573282746475</c:v>
                </c:pt>
                <c:pt idx="1">
                  <c:v>4.7344110854503469</c:v>
                </c:pt>
                <c:pt idx="2">
                  <c:v>4.8557845877087118</c:v>
                </c:pt>
                <c:pt idx="3">
                  <c:v>4.7289504036908871</c:v>
                </c:pt>
                <c:pt idx="4">
                  <c:v>4.8115622135054696</c:v>
                </c:pt>
                <c:pt idx="5">
                  <c:v>4.7401770332562174</c:v>
                </c:pt>
                <c:pt idx="6">
                  <c:v>4.9102911532659625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01248"/>
        <c:axId val="117302784"/>
      </c:barChart>
      <c:catAx>
        <c:axId val="1173012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7302784"/>
        <c:crosses val="autoZero"/>
        <c:auto val="1"/>
        <c:lblAlgn val="ctr"/>
        <c:lblOffset val="100"/>
        <c:noMultiLvlLbl val="0"/>
      </c:catAx>
      <c:valAx>
        <c:axId val="1173027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17301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082640711577711"/>
          <c:y val="0.38946444222246912"/>
          <c:w val="8.9914333624963552E-2"/>
          <c:h val="0.17697859960004445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0.88785</cdr:x>
      <cdr:y>0.32877</cdr:y>
    </cdr:from>
    <cdr:to>
      <cdr:x>0.98428</cdr:x>
      <cdr:y>0.40264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6840760" y="1728192"/>
          <a:ext cx="742958" cy="388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</cdr:x>
      <cdr:y>0.06849</cdr:y>
    </cdr:from>
    <cdr:to>
      <cdr:x>0.04673</cdr:x>
      <cdr:y>0.83562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0" y="360023"/>
          <a:ext cx="360040" cy="4032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hu-HU" sz="1800" dirty="0" smtClean="0">
              <a:latin typeface="+mj-lt"/>
            </a:rPr>
            <a:t>Keményítőtartalom,%</a:t>
          </a:r>
          <a:endParaRPr lang="hu-HU" sz="18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0.93458</cdr:x>
      <cdr:y>0.09589</cdr:y>
    </cdr:from>
    <cdr:to>
      <cdr:x>0.97197</cdr:x>
      <cdr:y>0.86302</cdr:y>
    </cdr:to>
    <cdr:sp macro="" textlink="">
      <cdr:nvSpPr>
        <cdr:cNvPr id="4" name="Szövegdoboz 1"/>
        <cdr:cNvSpPr txBox="1"/>
      </cdr:nvSpPr>
      <cdr:spPr>
        <a:xfrm xmlns:a="http://schemas.openxmlformats.org/drawingml/2006/main">
          <a:off x="7200800" y="504056"/>
          <a:ext cx="288085" cy="4032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800" dirty="0" smtClean="0">
              <a:latin typeface="+mj-lt"/>
            </a:rPr>
            <a:t>Keményítőhozam, t/ha</a:t>
          </a:r>
          <a:endParaRPr lang="hu-HU" sz="18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0.81308</cdr:x>
      <cdr:y>0.23288</cdr:y>
    </cdr:from>
    <cdr:to>
      <cdr:x>0.88785</cdr:x>
      <cdr:y>0.30137</cdr:y>
    </cdr:to>
    <cdr:sp macro="" textlink="">
      <cdr:nvSpPr>
        <cdr:cNvPr id="5" name="Szövegdoboz 4"/>
        <cdr:cNvSpPr txBox="1"/>
      </cdr:nvSpPr>
      <cdr:spPr>
        <a:xfrm xmlns:a="http://schemas.openxmlformats.org/drawingml/2006/main">
          <a:off x="6264696" y="1224136"/>
          <a:ext cx="576092" cy="360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000" b="1" dirty="0" err="1" smtClean="0">
              <a:solidFill>
                <a:srgbClr val="006600"/>
              </a:solidFill>
              <a:latin typeface="+mj-lt"/>
            </a:rPr>
            <a:t>Cs</a:t>
          </a:r>
          <a:endParaRPr lang="hu-HU" sz="2000" b="1" dirty="0">
            <a:solidFill>
              <a:srgbClr val="0066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0.81308</cdr:x>
      <cdr:y>0.58904</cdr:y>
    </cdr:from>
    <cdr:to>
      <cdr:x>0.88785</cdr:x>
      <cdr:y>0.65753</cdr:y>
    </cdr:to>
    <cdr:sp macro="" textlink="">
      <cdr:nvSpPr>
        <cdr:cNvPr id="6" name="Szövegdoboz 1"/>
        <cdr:cNvSpPr txBox="1"/>
      </cdr:nvSpPr>
      <cdr:spPr>
        <a:xfrm xmlns:a="http://schemas.openxmlformats.org/drawingml/2006/main">
          <a:off x="6264696" y="3096344"/>
          <a:ext cx="576092" cy="360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hu-HU" sz="2000" b="1" dirty="0" err="1" smtClean="0">
              <a:solidFill>
                <a:srgbClr val="006600"/>
              </a:solidFill>
              <a:latin typeface="+mj-lt"/>
            </a:rPr>
            <a:t>Sz</a:t>
          </a:r>
          <a:endParaRPr lang="hu-HU" sz="2000" b="1" dirty="0">
            <a:solidFill>
              <a:srgbClr val="0066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0.81308</cdr:x>
      <cdr:y>0.35616</cdr:y>
    </cdr:from>
    <cdr:to>
      <cdr:x>0.88785</cdr:x>
      <cdr:y>0.42466</cdr:y>
    </cdr:to>
    <cdr:sp macro="" textlink="">
      <cdr:nvSpPr>
        <cdr:cNvPr id="7" name="Szövegdoboz 1"/>
        <cdr:cNvSpPr txBox="1"/>
      </cdr:nvSpPr>
      <cdr:spPr>
        <a:xfrm xmlns:a="http://schemas.openxmlformats.org/drawingml/2006/main">
          <a:off x="6264696" y="1872208"/>
          <a:ext cx="576092" cy="360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2000" b="1" dirty="0" err="1" smtClean="0">
              <a:solidFill>
                <a:srgbClr val="FF0000"/>
              </a:solidFill>
              <a:latin typeface="+mj-lt"/>
            </a:rPr>
            <a:t>Cs</a:t>
          </a:r>
          <a:endParaRPr lang="hu-HU" sz="2000" b="1" dirty="0">
            <a:solidFill>
              <a:srgbClr val="FF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0.81308</cdr:x>
      <cdr:y>0.52055</cdr:y>
    </cdr:from>
    <cdr:to>
      <cdr:x>0.88785</cdr:x>
      <cdr:y>0.58904</cdr:y>
    </cdr:to>
    <cdr:sp macro="" textlink="">
      <cdr:nvSpPr>
        <cdr:cNvPr id="8" name="Szövegdoboz 1"/>
        <cdr:cNvSpPr txBox="1"/>
      </cdr:nvSpPr>
      <cdr:spPr>
        <a:xfrm xmlns:a="http://schemas.openxmlformats.org/drawingml/2006/main">
          <a:off x="6264696" y="2736304"/>
          <a:ext cx="576092" cy="360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2000" b="1" dirty="0" err="1" smtClean="0">
              <a:solidFill>
                <a:srgbClr val="FF0000"/>
              </a:solidFill>
              <a:latin typeface="+mj-lt"/>
            </a:rPr>
            <a:t>Sz</a:t>
          </a:r>
          <a:endParaRPr lang="hu-HU" sz="2000" b="1" dirty="0">
            <a:solidFill>
              <a:srgbClr val="FF0000"/>
            </a:solidFill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0.88785</cdr:x>
      <cdr:y>0.32877</cdr:y>
    </cdr:from>
    <cdr:to>
      <cdr:x>0.98428</cdr:x>
      <cdr:y>0.40264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6840760" y="1728192"/>
          <a:ext cx="742958" cy="388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</cdr:x>
      <cdr:y>0.06849</cdr:y>
    </cdr:from>
    <cdr:to>
      <cdr:x>0.05455</cdr:x>
      <cdr:y>0.83562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0" y="360023"/>
          <a:ext cx="432048" cy="4032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hu-HU" sz="2000" dirty="0" smtClean="0">
              <a:latin typeface="+mj-lt"/>
            </a:rPr>
            <a:t>fehérjetartalom,%</a:t>
          </a:r>
          <a:endParaRPr lang="hu-HU" sz="20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0.95327</cdr:x>
      <cdr:y>0.06849</cdr:y>
    </cdr:from>
    <cdr:to>
      <cdr:x>0.99066</cdr:x>
      <cdr:y>0.83562</cdr:y>
    </cdr:to>
    <cdr:sp macro="" textlink="">
      <cdr:nvSpPr>
        <cdr:cNvPr id="4" name="Szövegdoboz 1"/>
        <cdr:cNvSpPr txBox="1"/>
      </cdr:nvSpPr>
      <cdr:spPr>
        <a:xfrm xmlns:a="http://schemas.openxmlformats.org/drawingml/2006/main">
          <a:off x="7344816" y="360040"/>
          <a:ext cx="288085" cy="4032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2000" dirty="0" smtClean="0">
              <a:latin typeface="+mj-lt"/>
            </a:rPr>
            <a:t>fehérjehozam, t/ha</a:t>
          </a:r>
          <a:endParaRPr lang="hu-HU" sz="20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0.81818</cdr:x>
      <cdr:y>0.27397</cdr:y>
    </cdr:from>
    <cdr:to>
      <cdr:x>0.89295</cdr:x>
      <cdr:y>0.34246</cdr:y>
    </cdr:to>
    <cdr:sp macro="" textlink="">
      <cdr:nvSpPr>
        <cdr:cNvPr id="5" name="Szövegdoboz 4"/>
        <cdr:cNvSpPr txBox="1"/>
      </cdr:nvSpPr>
      <cdr:spPr>
        <a:xfrm xmlns:a="http://schemas.openxmlformats.org/drawingml/2006/main">
          <a:off x="6480720" y="1440160"/>
          <a:ext cx="592244" cy="360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000" b="1" dirty="0" err="1" smtClean="0">
              <a:solidFill>
                <a:srgbClr val="006600"/>
              </a:solidFill>
            </a:rPr>
            <a:t>Cs</a:t>
          </a:r>
          <a:endParaRPr lang="hu-HU" sz="2000" b="1" dirty="0">
            <a:solidFill>
              <a:srgbClr val="006600"/>
            </a:solidFill>
          </a:endParaRPr>
        </a:p>
      </cdr:txBody>
    </cdr:sp>
  </cdr:relSizeAnchor>
  <cdr:relSizeAnchor xmlns:cdr="http://schemas.openxmlformats.org/drawingml/2006/chartDrawing">
    <cdr:from>
      <cdr:x>0.81818</cdr:x>
      <cdr:y>0.34247</cdr:y>
    </cdr:from>
    <cdr:to>
      <cdr:x>0.89295</cdr:x>
      <cdr:y>0.41097</cdr:y>
    </cdr:to>
    <cdr:sp macro="" textlink="">
      <cdr:nvSpPr>
        <cdr:cNvPr id="6" name="Szövegdoboz 1"/>
        <cdr:cNvSpPr txBox="1"/>
      </cdr:nvSpPr>
      <cdr:spPr>
        <a:xfrm xmlns:a="http://schemas.openxmlformats.org/drawingml/2006/main">
          <a:off x="6480720" y="1800200"/>
          <a:ext cx="592244" cy="360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2000" b="1" dirty="0" err="1" smtClean="0">
              <a:solidFill>
                <a:srgbClr val="006600"/>
              </a:solidFill>
            </a:rPr>
            <a:t>Cs</a:t>
          </a:r>
          <a:endParaRPr lang="hu-HU" sz="2000" b="1" dirty="0">
            <a:solidFill>
              <a:srgbClr val="006600"/>
            </a:solidFill>
          </a:endParaRPr>
        </a:p>
      </cdr:txBody>
    </cdr:sp>
  </cdr:relSizeAnchor>
  <cdr:relSizeAnchor xmlns:cdr="http://schemas.openxmlformats.org/drawingml/2006/chartDrawing">
    <cdr:from>
      <cdr:x>0.81818</cdr:x>
      <cdr:y>0.43836</cdr:y>
    </cdr:from>
    <cdr:to>
      <cdr:x>0.89295</cdr:x>
      <cdr:y>0.50686</cdr:y>
    </cdr:to>
    <cdr:sp macro="" textlink="">
      <cdr:nvSpPr>
        <cdr:cNvPr id="7" name="Szövegdoboz 1"/>
        <cdr:cNvSpPr txBox="1"/>
      </cdr:nvSpPr>
      <cdr:spPr>
        <a:xfrm xmlns:a="http://schemas.openxmlformats.org/drawingml/2006/main">
          <a:off x="6480720" y="2304256"/>
          <a:ext cx="592244" cy="360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2000" b="1" dirty="0" err="1" smtClean="0">
              <a:solidFill>
                <a:srgbClr val="FF0000"/>
              </a:solidFill>
            </a:rPr>
            <a:t>Sz</a:t>
          </a:r>
          <a:endParaRPr lang="hu-HU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0.80909</cdr:x>
      <cdr:y>0.13699</cdr:y>
    </cdr:from>
    <cdr:to>
      <cdr:x>0.88386</cdr:x>
      <cdr:y>0.20548</cdr:y>
    </cdr:to>
    <cdr:sp macro="" textlink="">
      <cdr:nvSpPr>
        <cdr:cNvPr id="8" name="Szövegdoboz 1"/>
        <cdr:cNvSpPr txBox="1"/>
      </cdr:nvSpPr>
      <cdr:spPr>
        <a:xfrm xmlns:a="http://schemas.openxmlformats.org/drawingml/2006/main">
          <a:off x="6408712" y="720080"/>
          <a:ext cx="592244" cy="360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2000" b="1" dirty="0" err="1" smtClean="0">
              <a:solidFill>
                <a:srgbClr val="FF0000"/>
              </a:solidFill>
              <a:latin typeface="+mj-lt"/>
            </a:rPr>
            <a:t>Sz</a:t>
          </a:r>
          <a:endParaRPr lang="hu-HU" sz="2000" b="1" dirty="0">
            <a:solidFill>
              <a:srgbClr val="FF0000"/>
            </a:solidFill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0.06944</cdr:y>
    </cdr:from>
    <cdr:to>
      <cdr:x>0.28231</cdr:x>
      <cdr:y>0.21733</cdr:y>
    </cdr:to>
    <cdr:sp macro="" textlink="">
      <cdr:nvSpPr>
        <cdr:cNvPr id="3" name="Szövegdoboz 1"/>
        <cdr:cNvSpPr txBox="1"/>
      </cdr:nvSpPr>
      <cdr:spPr>
        <a:xfrm xmlns:a="http://schemas.openxmlformats.org/drawingml/2006/main">
          <a:off x="0" y="360040"/>
          <a:ext cx="2323298" cy="766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100" dirty="0"/>
            <a:t>Átlag olaj</a:t>
          </a:r>
          <a:r>
            <a:rPr lang="hu-HU" sz="1100" baseline="0" dirty="0"/>
            <a:t> g/100g -1 szárazanyag</a:t>
          </a:r>
          <a:endParaRPr lang="hu-HU" sz="1100" dirty="0"/>
        </a:p>
      </cdr:txBody>
    </cdr:sp>
  </cdr:relSizeAnchor>
  <cdr:relSizeAnchor xmlns:cdr="http://schemas.openxmlformats.org/drawingml/2006/chartDrawing">
    <cdr:from>
      <cdr:x>0.11375</cdr:x>
      <cdr:y>0.03371</cdr:y>
    </cdr:from>
    <cdr:to>
      <cdr:x>0.92749</cdr:x>
      <cdr:y>0.15012</cdr:y>
    </cdr:to>
    <cdr:sp macro="" textlink="">
      <cdr:nvSpPr>
        <cdr:cNvPr id="5" name="Szövegdoboz 1"/>
        <cdr:cNvSpPr txBox="1"/>
      </cdr:nvSpPr>
      <cdr:spPr>
        <a:xfrm xmlns:a="http://schemas.openxmlformats.org/drawingml/2006/main">
          <a:off x="936104" y="216024"/>
          <a:ext cx="6696744" cy="746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 smtClean="0">
              <a:latin typeface="Times New Roman" pitchFamily="18" charset="0"/>
              <a:cs typeface="Times New Roman" pitchFamily="18" charset="0"/>
            </a:rPr>
            <a:t>Olajtartalom alakulása</a:t>
          </a:r>
          <a:endParaRPr lang="hu-H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0.86624</cdr:x>
      <cdr:y>0.86517</cdr:y>
    </cdr:from>
    <cdr:to>
      <cdr:x>1</cdr:x>
      <cdr:y>0.94677</cdr:y>
    </cdr:to>
    <cdr:sp macro="" textlink="">
      <cdr:nvSpPr>
        <cdr:cNvPr id="6" name="Szövegdoboz 1"/>
        <cdr:cNvSpPr txBox="1"/>
      </cdr:nvSpPr>
      <cdr:spPr>
        <a:xfrm xmlns:a="http://schemas.openxmlformats.org/drawingml/2006/main">
          <a:off x="7128792" y="5544616"/>
          <a:ext cx="1100808" cy="522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100" dirty="0" smtClean="0"/>
            <a:t>Kezelések</a:t>
          </a:r>
          <a:endParaRPr lang="hu-HU" sz="1100" dirty="0"/>
        </a:p>
      </cdr:txBody>
    </cdr:sp>
  </cdr:relSizeAnchor>
  <cdr:relSizeAnchor xmlns:cdr="http://schemas.openxmlformats.org/drawingml/2006/chartDrawing">
    <cdr:from>
      <cdr:x>0.13125</cdr:x>
      <cdr:y>0.51389</cdr:y>
    </cdr:from>
    <cdr:to>
      <cdr:x>0.18375</cdr:x>
      <cdr:y>0.56944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1080120" y="2664296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0.14</cdr:x>
      <cdr:y>0.5</cdr:y>
    </cdr:from>
    <cdr:to>
      <cdr:x>0.18375</cdr:x>
      <cdr:y>0.54167</cdr:y>
    </cdr:to>
    <cdr:sp macro="" textlink="">
      <cdr:nvSpPr>
        <cdr:cNvPr id="4" name="Szövegdoboz 3"/>
        <cdr:cNvSpPr txBox="1"/>
      </cdr:nvSpPr>
      <cdr:spPr>
        <a:xfrm xmlns:a="http://schemas.openxmlformats.org/drawingml/2006/main">
          <a:off x="1152128" y="2592288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chemeClr val="tx2"/>
              </a:solidFill>
            </a:rPr>
            <a:t>a</a:t>
          </a:r>
          <a:endParaRPr lang="hu-HU" sz="11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0.245</cdr:x>
      <cdr:y>0.52778</cdr:y>
    </cdr:from>
    <cdr:to>
      <cdr:x>0.28875</cdr:x>
      <cdr:y>0.58333</cdr:y>
    </cdr:to>
    <cdr:sp macro="" textlink="">
      <cdr:nvSpPr>
        <cdr:cNvPr id="7" name="Szövegdoboz 6"/>
        <cdr:cNvSpPr txBox="1"/>
      </cdr:nvSpPr>
      <cdr:spPr>
        <a:xfrm xmlns:a="http://schemas.openxmlformats.org/drawingml/2006/main">
          <a:off x="2016224" y="2736304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chemeClr val="tx2"/>
              </a:solidFill>
            </a:rPr>
            <a:t>a</a:t>
          </a:r>
          <a:endParaRPr lang="hu-HU" sz="11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0.35875</cdr:x>
      <cdr:y>0.44444</cdr:y>
    </cdr:from>
    <cdr:to>
      <cdr:x>0.38499</cdr:x>
      <cdr:y>0.5</cdr:y>
    </cdr:to>
    <cdr:sp macro="" textlink="">
      <cdr:nvSpPr>
        <cdr:cNvPr id="8" name="Szövegdoboz 7"/>
        <cdr:cNvSpPr txBox="1"/>
      </cdr:nvSpPr>
      <cdr:spPr>
        <a:xfrm xmlns:a="http://schemas.openxmlformats.org/drawingml/2006/main">
          <a:off x="2952328" y="2304256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chemeClr val="tx2"/>
              </a:solidFill>
            </a:rPr>
            <a:t>a</a:t>
          </a:r>
          <a:endParaRPr lang="hu-HU" sz="11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0.45499</cdr:x>
      <cdr:y>0.5</cdr:y>
    </cdr:from>
    <cdr:to>
      <cdr:x>0.48999</cdr:x>
      <cdr:y>0.55556</cdr:y>
    </cdr:to>
    <cdr:sp macro="" textlink="">
      <cdr:nvSpPr>
        <cdr:cNvPr id="9" name="Szövegdoboz 8"/>
        <cdr:cNvSpPr txBox="1"/>
      </cdr:nvSpPr>
      <cdr:spPr>
        <a:xfrm xmlns:a="http://schemas.openxmlformats.org/drawingml/2006/main">
          <a:off x="3744416" y="259228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chemeClr val="tx2"/>
              </a:solidFill>
            </a:rPr>
            <a:t>a</a:t>
          </a:r>
          <a:endParaRPr lang="hu-HU" sz="11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0.55999</cdr:x>
      <cdr:y>0.5</cdr:y>
    </cdr:from>
    <cdr:to>
      <cdr:x>0.60374</cdr:x>
      <cdr:y>0.54167</cdr:y>
    </cdr:to>
    <cdr:sp macro="" textlink="">
      <cdr:nvSpPr>
        <cdr:cNvPr id="10" name="Szövegdoboz 9"/>
        <cdr:cNvSpPr txBox="1"/>
      </cdr:nvSpPr>
      <cdr:spPr>
        <a:xfrm xmlns:a="http://schemas.openxmlformats.org/drawingml/2006/main">
          <a:off x="4608512" y="2592288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chemeClr val="tx2"/>
              </a:solidFill>
            </a:rPr>
            <a:t>a</a:t>
          </a:r>
          <a:endParaRPr lang="hu-HU" sz="11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0.66499</cdr:x>
      <cdr:y>0.52778</cdr:y>
    </cdr:from>
    <cdr:to>
      <cdr:x>0.70874</cdr:x>
      <cdr:y>0.56944</cdr:y>
    </cdr:to>
    <cdr:sp macro="" textlink="">
      <cdr:nvSpPr>
        <cdr:cNvPr id="11" name="Szövegdoboz 10"/>
        <cdr:cNvSpPr txBox="1"/>
      </cdr:nvSpPr>
      <cdr:spPr>
        <a:xfrm xmlns:a="http://schemas.openxmlformats.org/drawingml/2006/main">
          <a:off x="5472608" y="2736304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chemeClr val="tx2"/>
              </a:solidFill>
            </a:rPr>
            <a:t>a</a:t>
          </a:r>
          <a:endParaRPr lang="hu-HU" sz="11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0.76999</cdr:x>
      <cdr:y>0.56944</cdr:y>
    </cdr:from>
    <cdr:to>
      <cdr:x>0.81374</cdr:x>
      <cdr:y>0.63889</cdr:y>
    </cdr:to>
    <cdr:sp macro="" textlink="">
      <cdr:nvSpPr>
        <cdr:cNvPr id="12" name="Szövegdoboz 11"/>
        <cdr:cNvSpPr txBox="1"/>
      </cdr:nvSpPr>
      <cdr:spPr>
        <a:xfrm xmlns:a="http://schemas.openxmlformats.org/drawingml/2006/main">
          <a:off x="6336704" y="2952328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chemeClr val="tx2"/>
              </a:solidFill>
            </a:rPr>
            <a:t>a</a:t>
          </a:r>
          <a:endParaRPr lang="hu-HU" sz="11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0.16625</cdr:x>
      <cdr:y>0.43056</cdr:y>
    </cdr:from>
    <cdr:to>
      <cdr:x>0.20125</cdr:x>
      <cdr:y>0.47222</cdr:y>
    </cdr:to>
    <cdr:sp macro="" textlink="">
      <cdr:nvSpPr>
        <cdr:cNvPr id="13" name="Szövegdoboz 12"/>
        <cdr:cNvSpPr txBox="1"/>
      </cdr:nvSpPr>
      <cdr:spPr>
        <a:xfrm xmlns:a="http://schemas.openxmlformats.org/drawingml/2006/main">
          <a:off x="1368152" y="2232248"/>
          <a:ext cx="28803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rgbClr val="C00000"/>
              </a:solidFill>
            </a:rPr>
            <a:t>a</a:t>
          </a:r>
          <a:endParaRPr lang="hu-H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0.28</cdr:x>
      <cdr:y>0.44444</cdr:y>
    </cdr:from>
    <cdr:to>
      <cdr:x>0.30625</cdr:x>
      <cdr:y>0.48611</cdr:y>
    </cdr:to>
    <cdr:sp macro="" textlink="">
      <cdr:nvSpPr>
        <cdr:cNvPr id="14" name="Szövegdoboz 13"/>
        <cdr:cNvSpPr txBox="1"/>
      </cdr:nvSpPr>
      <cdr:spPr>
        <a:xfrm xmlns:a="http://schemas.openxmlformats.org/drawingml/2006/main">
          <a:off x="2304256" y="2304256"/>
          <a:ext cx="21602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rgbClr val="C00000"/>
              </a:solidFill>
            </a:rPr>
            <a:t>a</a:t>
          </a:r>
          <a:endParaRPr lang="hu-H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0.37624</cdr:x>
      <cdr:y>0.34722</cdr:y>
    </cdr:from>
    <cdr:to>
      <cdr:x>0.41999</cdr:x>
      <cdr:y>0.38889</cdr:y>
    </cdr:to>
    <cdr:sp macro="" textlink="">
      <cdr:nvSpPr>
        <cdr:cNvPr id="15" name="Szövegdoboz 14"/>
        <cdr:cNvSpPr txBox="1"/>
      </cdr:nvSpPr>
      <cdr:spPr>
        <a:xfrm xmlns:a="http://schemas.openxmlformats.org/drawingml/2006/main">
          <a:off x="3096344" y="1800200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rgbClr val="C00000"/>
              </a:solidFill>
            </a:rPr>
            <a:t>a</a:t>
          </a:r>
          <a:endParaRPr lang="hu-H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0.48124</cdr:x>
      <cdr:y>0.34831</cdr:y>
    </cdr:from>
    <cdr:to>
      <cdr:x>0.53374</cdr:x>
      <cdr:y>0.38998</cdr:y>
    </cdr:to>
    <cdr:sp macro="" textlink="">
      <cdr:nvSpPr>
        <cdr:cNvPr id="16" name="Szövegdoboz 15"/>
        <cdr:cNvSpPr txBox="1"/>
      </cdr:nvSpPr>
      <cdr:spPr>
        <a:xfrm xmlns:a="http://schemas.openxmlformats.org/drawingml/2006/main">
          <a:off x="3960440" y="2232248"/>
          <a:ext cx="432054" cy="267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b="1" dirty="0" smtClean="0">
              <a:solidFill>
                <a:srgbClr val="C00000"/>
              </a:solidFill>
            </a:rPr>
            <a:t>a</a:t>
          </a:r>
          <a:r>
            <a:rPr lang="hu-HU" sz="1100" b="1" dirty="0" smtClean="0">
              <a:solidFill>
                <a:srgbClr val="C00000"/>
              </a:solidFill>
            </a:rPr>
            <a:t>b</a:t>
          </a:r>
          <a:endParaRPr lang="hu-H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0.58624</cdr:x>
      <cdr:y>0.43056</cdr:y>
    </cdr:from>
    <cdr:to>
      <cdr:x>0.63874</cdr:x>
      <cdr:y>0.47222</cdr:y>
    </cdr:to>
    <cdr:sp macro="" textlink="">
      <cdr:nvSpPr>
        <cdr:cNvPr id="17" name="Szövegdoboz 16"/>
        <cdr:cNvSpPr txBox="1"/>
      </cdr:nvSpPr>
      <cdr:spPr>
        <a:xfrm xmlns:a="http://schemas.openxmlformats.org/drawingml/2006/main">
          <a:off x="4824536" y="2232248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rgbClr val="C00000"/>
              </a:solidFill>
            </a:rPr>
            <a:t>ab</a:t>
          </a:r>
          <a:endParaRPr lang="hu-H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0.69999</cdr:x>
      <cdr:y>0.34722</cdr:y>
    </cdr:from>
    <cdr:to>
      <cdr:x>0.74374</cdr:x>
      <cdr:y>0.40278</cdr:y>
    </cdr:to>
    <cdr:sp macro="" textlink="">
      <cdr:nvSpPr>
        <cdr:cNvPr id="18" name="Szövegdoboz 17"/>
        <cdr:cNvSpPr txBox="1"/>
      </cdr:nvSpPr>
      <cdr:spPr>
        <a:xfrm xmlns:a="http://schemas.openxmlformats.org/drawingml/2006/main">
          <a:off x="5760640" y="1800200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rgbClr val="C00000"/>
              </a:solidFill>
            </a:rPr>
            <a:t>ab</a:t>
          </a:r>
          <a:endParaRPr lang="hu-H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0.80499</cdr:x>
      <cdr:y>0.23596</cdr:y>
    </cdr:from>
    <cdr:to>
      <cdr:x>0.83999</cdr:x>
      <cdr:y>0.29167</cdr:y>
    </cdr:to>
    <cdr:sp macro="" textlink="">
      <cdr:nvSpPr>
        <cdr:cNvPr id="19" name="Szövegdoboz 18"/>
        <cdr:cNvSpPr txBox="1"/>
      </cdr:nvSpPr>
      <cdr:spPr>
        <a:xfrm xmlns:a="http://schemas.openxmlformats.org/drawingml/2006/main">
          <a:off x="6624746" y="1512168"/>
          <a:ext cx="288036" cy="357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rgbClr val="C00000"/>
              </a:solidFill>
            </a:rPr>
            <a:t>b</a:t>
          </a:r>
          <a:endParaRPr lang="hu-H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0.30625</cdr:x>
      <cdr:y>0.44338</cdr:y>
    </cdr:from>
    <cdr:to>
      <cdr:x>0.34125</cdr:x>
      <cdr:y>0.5</cdr:y>
    </cdr:to>
    <cdr:sp macro="" textlink="">
      <cdr:nvSpPr>
        <cdr:cNvPr id="20" name="Szövegdoboz 19"/>
        <cdr:cNvSpPr txBox="1"/>
      </cdr:nvSpPr>
      <cdr:spPr>
        <a:xfrm xmlns:a="http://schemas.openxmlformats.org/drawingml/2006/main">
          <a:off x="2520280" y="2298739"/>
          <a:ext cx="288032" cy="293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200" b="1" dirty="0" smtClean="0">
              <a:solidFill>
                <a:srgbClr val="00B050"/>
              </a:solidFill>
            </a:rPr>
            <a:t>a</a:t>
          </a:r>
          <a:endParaRPr lang="hu-H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0.41124</cdr:x>
      <cdr:y>0.40278</cdr:y>
    </cdr:from>
    <cdr:to>
      <cdr:x>0.43749</cdr:x>
      <cdr:y>0.44338</cdr:y>
    </cdr:to>
    <cdr:sp macro="" textlink="">
      <cdr:nvSpPr>
        <cdr:cNvPr id="21" name="Szövegdoboz 20"/>
        <cdr:cNvSpPr txBox="1"/>
      </cdr:nvSpPr>
      <cdr:spPr>
        <a:xfrm xmlns:a="http://schemas.openxmlformats.org/drawingml/2006/main">
          <a:off x="3384376" y="2088232"/>
          <a:ext cx="216024" cy="210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rgbClr val="00B050"/>
              </a:solidFill>
            </a:rPr>
            <a:t>a</a:t>
          </a:r>
          <a:endParaRPr lang="hu-HU" sz="11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0.51624</cdr:x>
      <cdr:y>0.44338</cdr:y>
    </cdr:from>
    <cdr:to>
      <cdr:x>0.55124</cdr:x>
      <cdr:y>0.51389</cdr:y>
    </cdr:to>
    <cdr:sp macro="" textlink="">
      <cdr:nvSpPr>
        <cdr:cNvPr id="22" name="Szövegdoboz 21"/>
        <cdr:cNvSpPr txBox="1"/>
      </cdr:nvSpPr>
      <cdr:spPr>
        <a:xfrm xmlns:a="http://schemas.openxmlformats.org/drawingml/2006/main">
          <a:off x="4248472" y="2298739"/>
          <a:ext cx="288032" cy="365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rgbClr val="00B050"/>
              </a:solidFill>
            </a:rPr>
            <a:t>a</a:t>
          </a:r>
          <a:endParaRPr lang="hu-HU" sz="11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0.62124</cdr:x>
      <cdr:y>0.41667</cdr:y>
    </cdr:from>
    <cdr:to>
      <cdr:x>0.65624</cdr:x>
      <cdr:y>0.47009</cdr:y>
    </cdr:to>
    <cdr:sp macro="" textlink="">
      <cdr:nvSpPr>
        <cdr:cNvPr id="23" name="Szövegdoboz 22"/>
        <cdr:cNvSpPr txBox="1"/>
      </cdr:nvSpPr>
      <cdr:spPr>
        <a:xfrm xmlns:a="http://schemas.openxmlformats.org/drawingml/2006/main">
          <a:off x="5112568" y="2160240"/>
          <a:ext cx="288032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rgbClr val="00B050"/>
              </a:solidFill>
            </a:rPr>
            <a:t>a</a:t>
          </a:r>
          <a:endParaRPr lang="hu-HU" sz="11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0.72624</cdr:x>
      <cdr:y>0.44338</cdr:y>
    </cdr:from>
    <cdr:to>
      <cdr:x>0.76124</cdr:x>
      <cdr:y>0.5</cdr:y>
    </cdr:to>
    <cdr:sp macro="" textlink="">
      <cdr:nvSpPr>
        <cdr:cNvPr id="24" name="Szövegdoboz 23"/>
        <cdr:cNvSpPr txBox="1"/>
      </cdr:nvSpPr>
      <cdr:spPr>
        <a:xfrm xmlns:a="http://schemas.openxmlformats.org/drawingml/2006/main">
          <a:off x="5976664" y="2298739"/>
          <a:ext cx="288032" cy="293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rgbClr val="00B050"/>
              </a:solidFill>
            </a:rPr>
            <a:t>a</a:t>
          </a:r>
          <a:endParaRPr lang="hu-HU" sz="11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0.83124</cdr:x>
      <cdr:y>0.38889</cdr:y>
    </cdr:from>
    <cdr:to>
      <cdr:x>0.85749</cdr:x>
      <cdr:y>0.44338</cdr:y>
    </cdr:to>
    <cdr:sp macro="" textlink="">
      <cdr:nvSpPr>
        <cdr:cNvPr id="25" name="Szövegdoboz 24"/>
        <cdr:cNvSpPr txBox="1"/>
      </cdr:nvSpPr>
      <cdr:spPr>
        <a:xfrm xmlns:a="http://schemas.openxmlformats.org/drawingml/2006/main">
          <a:off x="6840760" y="2016224"/>
          <a:ext cx="216024" cy="282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rgbClr val="00B050"/>
              </a:solidFill>
            </a:rPr>
            <a:t>a</a:t>
          </a:r>
          <a:endParaRPr lang="hu-HU" sz="11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0.59773</cdr:x>
      <cdr:y>0.38637</cdr:y>
    </cdr:from>
    <cdr:to>
      <cdr:x>0.70983</cdr:x>
      <cdr:y>0.43444</cdr:y>
    </cdr:to>
    <cdr:sp macro="" textlink="">
      <cdr:nvSpPr>
        <cdr:cNvPr id="26" name="Szövegdoboz 7"/>
        <cdr:cNvSpPr txBox="1"/>
      </cdr:nvSpPr>
      <cdr:spPr>
        <a:xfrm xmlns:a="http://schemas.openxmlformats.org/drawingml/2006/main" rot="19608700">
          <a:off x="4820613" y="2226392"/>
          <a:ext cx="904064" cy="276999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dirty="0" err="1" smtClean="0"/>
            <a:t>szig</a:t>
          </a:r>
          <a:r>
            <a:rPr lang="hu-HU" sz="1200" dirty="0" smtClean="0"/>
            <a:t> p&gt;0,05</a:t>
          </a:r>
          <a:endParaRPr lang="hu-HU" sz="1200" dirty="0"/>
        </a:p>
      </cdr:txBody>
    </cdr:sp>
  </cdr:relSizeAnchor>
  <cdr:relSizeAnchor xmlns:cdr="http://schemas.openxmlformats.org/drawingml/2006/chartDrawing">
    <cdr:from>
      <cdr:x>0.76786</cdr:x>
      <cdr:y>0.85697</cdr:y>
    </cdr:from>
    <cdr:to>
      <cdr:x>0.84821</cdr:x>
      <cdr:y>0.91945</cdr:y>
    </cdr:to>
    <cdr:sp macro="" textlink="">
      <cdr:nvSpPr>
        <cdr:cNvPr id="28" name="Ellipszis 27"/>
        <cdr:cNvSpPr/>
      </cdr:nvSpPr>
      <cdr:spPr>
        <a:xfrm xmlns:a="http://schemas.openxmlformats.org/drawingml/2006/main">
          <a:off x="6192688" y="4938176"/>
          <a:ext cx="648072" cy="3600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0.45536</cdr:x>
      <cdr:y>0.86254</cdr:y>
    </cdr:from>
    <cdr:to>
      <cdr:x>0.53571</cdr:x>
      <cdr:y>0.92502</cdr:y>
    </cdr:to>
    <cdr:sp macro="" textlink="">
      <cdr:nvSpPr>
        <cdr:cNvPr id="29" name="Ellipszis 28"/>
        <cdr:cNvSpPr/>
      </cdr:nvSpPr>
      <cdr:spPr>
        <a:xfrm xmlns:a="http://schemas.openxmlformats.org/drawingml/2006/main">
          <a:off x="3672408" y="4970294"/>
          <a:ext cx="648072" cy="3600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0.78125</cdr:x>
      <cdr:y>0.86254</cdr:y>
    </cdr:from>
    <cdr:to>
      <cdr:x>0.86161</cdr:x>
      <cdr:y>0.92502</cdr:y>
    </cdr:to>
    <cdr:sp macro="" textlink="">
      <cdr:nvSpPr>
        <cdr:cNvPr id="30" name="Ellipszis 29"/>
        <cdr:cNvSpPr/>
      </cdr:nvSpPr>
      <cdr:spPr>
        <a:xfrm xmlns:a="http://schemas.openxmlformats.org/drawingml/2006/main">
          <a:off x="6300700" y="4970294"/>
          <a:ext cx="648072" cy="3600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6973-ED89-4BE6-9622-3656453043CC}" type="datetimeFigureOut">
              <a:rPr lang="hu-HU" smtClean="0"/>
              <a:t>2019.10.31.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BE01C-0A44-4A9D-B3FE-C0680B41D9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646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7CA85-344E-420C-BF25-90D5063A665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3673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kukoricaszem olajtartalma három év átlagában 4,57 g(100g</a:t>
            </a:r>
            <a:r>
              <a:rPr lang="hu-H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r>
              <a:rPr lang="hu-H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5,27 g(100g</a:t>
            </a:r>
            <a:r>
              <a:rPr lang="hu-H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r>
              <a:rPr lang="hu-H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érték között alakult. A csapadékos 2016. évben a legmagasabb érték az A_120 kezelésben volt, ami a műtrágyadózisok növekedésével enyhe csökkenést mutatott. A legalacsonyabb értéket, a V12_180 kezelésben mértük, amely azonban szignifikánsan nem igazolt. 2017-ben a legalacsonyabb olajtartalmat (4,75 g(100g</a:t>
            </a:r>
            <a:r>
              <a:rPr lang="hu-H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r>
              <a:rPr lang="hu-H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az A_60 kezelésben, míg a legmagasabbat (5,27 g(100g</a:t>
            </a:r>
            <a:r>
              <a:rPr lang="hu-H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r>
              <a:rPr lang="hu-H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 V12_180 kezelésben mértük. A két szélsőérték szignifikánsan különbözött egymástól. A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száraz évnek mondható 2018-ban a legalacsonyabb értéket a V6_90 kezelésben kaptuk míg a 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legmagasabbat a V12_180 kezelés biztosította, azonban szignifikáns különbség nem volt kimutatható.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70-3E58-46B8-8A8C-1470A1E7D1E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530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70-3E58-46B8-8A8C-1470A1E7D1E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8180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Takarmányozás esetén szükség van a keményítő mellett a fehérjére is.</a:t>
            </a:r>
          </a:p>
          <a:p>
            <a:r>
              <a:rPr lang="hu-HU" dirty="0" smtClean="0"/>
              <a:t>Energetikai célú felhasználásnál, mint pl. az etanol a keményítőtartalomra tevődik a hangsúly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7CA85-344E-420C-BF25-90D5063A665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183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BE01C-0A44-4A9D-B3FE-C0680B41D9D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144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kukorica az egyik legfontosabb takarmánynövény; felhasználása, hasznosíthatósága igen sokoldalú.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Keményítőben gazdag szemtermése fontos abraktakarmány.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Egyesült Államokban 46%-ban, Magyarországon pedig 88%-ban használják abraktakarmányként.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Mindezek mellett ipari felhasználásra, sőt közvetlen emberi fogyasztásra is alkalmas. Közvetlen emberi fogyasztását a kukorica nagy energiatartalma és jó emészthetősége indokolja. Ennek ellenére emberi fogyasztásra nagyobb arányokban csak Indiában (90%), Portugáliában,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Braziliában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Guatemalában, Venezuelában és Mexikóban használják. Az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Egyesült Államokban 10%, míg hazánkban mindössze 3% az emberi fogyasztása.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7CA85-344E-420C-BF25-90D5063A665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29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B897E-703C-423E-8B19-9A5A62C958E5}" type="slidenum">
              <a:rPr lang="hu-HU" altLang="hu-HU"/>
              <a:pPr/>
              <a:t>3</a:t>
            </a:fld>
            <a:endParaRPr lang="hu-HU" altLang="hu-HU"/>
          </a:p>
        </p:txBody>
      </p:sp>
      <p:sp>
        <p:nvSpPr>
          <p:cNvPr id="145410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45411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endParaRPr lang="hu-HU" altLang="hu-H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hu-HU" altLang="hu-HU" sz="1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kukorica termését és termésbiztonságát növelni kell, hiszen az egy főre jutó szántóterület a világon folyamatosan csökken, már csak 0,2 hektár. </a:t>
            </a:r>
          </a:p>
          <a:p>
            <a:pPr algn="just">
              <a:spcBef>
                <a:spcPct val="0"/>
              </a:spcBef>
            </a:pP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Magyarországon kedvezőbb az arány, közel 0,5 ha.</a:t>
            </a:r>
          </a:p>
          <a:p>
            <a:pPr algn="just">
              <a:spcBef>
                <a:spcPct val="0"/>
              </a:spcBef>
            </a:pPr>
            <a:endParaRPr lang="hu-HU" altLang="hu-HU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Magyarországon a csapadékosabb években az országos termésátlaga 6,5-7,5 t/ha, aszályos években azonban 4 t/ha alá </a:t>
            </a:r>
            <a:r>
              <a:rPr lang="hu-HU" altLang="hu-HU" sz="1000" dirty="0" smtClean="0">
                <a:latin typeface="Times New Roman" pitchFamily="18" charset="0"/>
                <a:cs typeface="Times New Roman" pitchFamily="18" charset="0"/>
              </a:rPr>
              <a:t>csökkent.</a:t>
            </a:r>
            <a:endParaRPr lang="hu-HU" altLang="hu-HU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endParaRPr lang="hu-HU" altLang="hu-HU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A rendkívüli termésingadozásnak egyik oka </a:t>
            </a:r>
            <a:r>
              <a:rPr lang="hu-HU" altLang="hu-HU" sz="1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klímaváltozás. </a:t>
            </a:r>
          </a:p>
          <a:p>
            <a:pPr algn="just">
              <a:spcBef>
                <a:spcPct val="0"/>
              </a:spcBef>
            </a:pP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Az országos évi középhőmérséklet emelkedése és a csapadék jelentős mértékű csökkenése kedvezőtlen hatású. </a:t>
            </a:r>
          </a:p>
          <a:p>
            <a:pPr algn="just">
              <a:spcBef>
                <a:spcPct val="0"/>
              </a:spcBef>
            </a:pP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Az elmúlt három és fél évtized átlagában az aszálykár és a vízkár a 60 százalékot is meghaladta. </a:t>
            </a:r>
          </a:p>
          <a:p>
            <a:pPr algn="just">
              <a:spcBef>
                <a:spcPct val="0"/>
              </a:spcBef>
            </a:pP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Az aszálykár következtében </a:t>
            </a:r>
            <a:r>
              <a:rPr lang="hu-HU" altLang="hu-HU" sz="1000" dirty="0" smtClean="0">
                <a:latin typeface="Times New Roman" pitchFamily="18" charset="0"/>
                <a:cs typeface="Times New Roman" pitchFamily="18" charset="0"/>
              </a:rPr>
              <a:t>például 2012-ben 4 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millió tonna volt a kukorica terméscsökkenése, ami megközelítőleg 300 milliárd forint veszteséget okozott. </a:t>
            </a:r>
          </a:p>
          <a:p>
            <a:pPr algn="just">
              <a:spcBef>
                <a:spcPct val="0"/>
              </a:spcBef>
            </a:pPr>
            <a:endParaRPr lang="hu-HU" altLang="hu-HU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A biológiai alapok terén kedvező  helyzetben vagyunk. Kukoricából </a:t>
            </a:r>
            <a:r>
              <a:rPr lang="hu-HU" altLang="hu-HU" sz="1000" dirty="0" smtClean="0">
                <a:latin typeface="Times New Roman" pitchFamily="18" charset="0"/>
                <a:cs typeface="Times New Roman" pitchFamily="18" charset="0"/>
              </a:rPr>
              <a:t>jelenleg 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390 hibrid van, ami azt jelenti, hogy nagy a választék, de nem biztos, hogy minden esetben tudatos a hibridválasztás</a:t>
            </a:r>
          </a:p>
          <a:p>
            <a:pPr algn="just">
              <a:spcBef>
                <a:spcPct val="0"/>
              </a:spcBef>
            </a:pP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	a biológiai alapoknál fejlesztési célkitűzés a levélterület és a fotoszintézis intenzitásának növelése,</a:t>
            </a:r>
          </a:p>
          <a:p>
            <a:pPr algn="just">
              <a:spcBef>
                <a:spcPct val="0"/>
              </a:spcBef>
            </a:pP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	nagy jelentősége van levélzet elhelyezkedésének és méretének</a:t>
            </a:r>
          </a:p>
          <a:p>
            <a:pPr algn="just">
              <a:spcBef>
                <a:spcPct val="0"/>
              </a:spcBef>
            </a:pP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	stressz-tűrése a környezeti tényezőkkel és a termesztéstechnológiai beavatkozásokkal szemben, hiszen azonos termőhelyen, azonos </a:t>
            </a:r>
            <a:r>
              <a:rPr lang="hu-HU" altLang="hu-HU" sz="1000" dirty="0" smtClean="0">
                <a:latin typeface="Times New Roman" pitchFamily="18" charset="0"/>
                <a:cs typeface="Times New Roman" pitchFamily="18" charset="0"/>
              </a:rPr>
              <a:t>agrotechnikai 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feltételek mellett akár 3-4 t/</a:t>
            </a:r>
            <a:r>
              <a:rPr lang="hu-HU" altLang="hu-HU" sz="1000" dirty="0" err="1">
                <a:latin typeface="Times New Roman" pitchFamily="18" charset="0"/>
                <a:cs typeface="Times New Roman" pitchFamily="18" charset="0"/>
              </a:rPr>
              <a:t>ha-os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különbségek is lehetnek a hibridek termésében.</a:t>
            </a:r>
          </a:p>
          <a:p>
            <a:pPr algn="just">
              <a:spcBef>
                <a:spcPct val="0"/>
              </a:spcBef>
            </a:pPr>
            <a:endParaRPr lang="hu-HU" altLang="hu-H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Dia számának helye 3"/>
          <p:cNvSpPr txBox="1">
            <a:spLocks noGrp="1"/>
          </p:cNvSpPr>
          <p:nvPr/>
        </p:nvSpPr>
        <p:spPr bwMode="auto">
          <a:xfrm>
            <a:off x="3849689" y="9429673"/>
            <a:ext cx="2946400" cy="4969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5D1103B-EB97-4C4E-80F4-292D072A6E2E}" type="slidenum">
              <a:rPr lang="hu-HU" sz="1200">
                <a:latin typeface="+mn-lt"/>
              </a:rPr>
              <a:pPr algn="r">
                <a:defRPr/>
              </a:pPr>
              <a:t>3</a:t>
            </a:fld>
            <a:endParaRPr lang="hu-H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szántóföldi tartamkísérletek vizsgálati eredményei útmutatást adnak, hogy az egyes termesztéstechnológiai beavatkozások,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valamint az évjárat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hogyan befolyásolják a növénytermesztés eredményességét, a termésátlagokat és a termésbiztonságot,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valamint milyen hatással vannak a talaj-növény rendszerre.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Vizsgálatainkat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Debreceni Egyetem, löszön kialakult, mély humuszos rétegű középkötött alföldi mészlepedékes csernozjom talajon beállított a szántóföldi kísérletben a műtrágyázás nélküli (kontroll) kezelés mellett az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N-műtrágya-adagok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alap- és fejtrágyaként megosztva kerültek kijuttatásra.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7CA85-344E-420C-BF25-90D5063A665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673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hu-HU" altLang="hu-HU" dirty="0" smtClean="0">
                <a:latin typeface="Book Antiqua" pitchFamily="18" charset="0"/>
              </a:rPr>
              <a:t>Galileit idézve </a:t>
            </a:r>
            <a:r>
              <a:rPr lang="hu-HU" altLang="hu-HU" baseline="0" dirty="0" smtClean="0">
                <a:latin typeface="Book Antiqua" pitchFamily="18" charset="0"/>
              </a:rPr>
              <a:t> miszerint ………., így a </a:t>
            </a:r>
            <a:r>
              <a:rPr lang="hu-HU" altLang="hu-HU" dirty="0" smtClean="0">
                <a:latin typeface="Book Antiqua" pitchFamily="18" charset="0"/>
              </a:rPr>
              <a:t> kísérletben az alábbi méréseket végezzük. </a:t>
            </a:r>
          </a:p>
        </p:txBody>
      </p:sp>
      <p:sp>
        <p:nvSpPr>
          <p:cNvPr id="59396" name="Dia számának helye 3"/>
          <p:cNvSpPr txBox="1">
            <a:spLocks noGrp="1"/>
          </p:cNvSpPr>
          <p:nvPr/>
        </p:nvSpPr>
        <p:spPr bwMode="auto">
          <a:xfrm>
            <a:off x="3849729" y="9428882"/>
            <a:ext cx="2946351" cy="49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877D674-30FE-49D2-B109-851EFA0DCA92}" type="slidenum">
              <a:rPr lang="hu-HU" altLang="hu-HU" sz="1200">
                <a:latin typeface="Calibri" pitchFamily="34" charset="0"/>
              </a:rPr>
              <a:pPr algn="r" eaLnBrk="1" hangingPunct="1"/>
              <a:t>5</a:t>
            </a:fld>
            <a:endParaRPr lang="hu-HU" alt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BE01C-0A44-4A9D-B3FE-C0680B41D9D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5359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időjárást a kísérleti területen elhelyezett automata időjárás állomás által mért és rögzített adatok alapján értékeltük.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értékeket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1985–2015 időszak átlagaihoz (30 éves átlag)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viszonyítottuk.</a:t>
            </a:r>
          </a:p>
          <a:p>
            <a:endParaRPr lang="hu-H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3 év időjárási viszonyait megfigyelve elmondható, hogy  2016-os év tenyészidőszaka igen csak csapadékos. Júniusban hullott a legtöbb csapadék 146,3 mm és júliusban mérhettük a legmagasabb léghőmérsékleti értéket 21,1 0C-ot. </a:t>
            </a:r>
            <a:endParaRPr lang="hu-H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év a tenyészidőszak alatt 349 mm csapadék hullott. Összességében a tenyészidőszak átlaghőmérséklete hasonlóan alakult mint az átlag.</a:t>
            </a:r>
            <a:endParaRPr lang="hu-H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 tenyészidőszaka csapadékban szegény volt. A tenyészidőszak csapadékösszege 311 mm volt, ami nem érte el az átlagos csapadékmennyiséget. Augusztus volt a legcsapadékosabb hónap, 98 mm, amely az </a:t>
            </a:r>
            <a:r>
              <a:rPr lang="hu-H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összcsapadék</a:t>
            </a:r>
            <a:r>
              <a:rPr lang="hu-H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mennyiségének 21%-át biztosította. A tenyészidőszak hőmérséklete 2.1°C-al volt magasabb az átlagnál.</a:t>
            </a:r>
            <a:endParaRPr lang="hu-H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70-3E58-46B8-8A8C-1470A1E7D1E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1301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kukorica többirányú hasznosításának köszönhetően a minőség, a </a:t>
            </a:r>
            <a:r>
              <a:rPr lang="hu-HU" dirty="0" err="1" smtClean="0"/>
              <a:t>beltartalom</a:t>
            </a:r>
            <a:r>
              <a:rPr lang="hu-HU" dirty="0" smtClean="0"/>
              <a:t> is egyre inkább felértékelődik.</a:t>
            </a:r>
          </a:p>
          <a:p>
            <a:r>
              <a:rPr lang="hu-HU" dirty="0" smtClean="0"/>
              <a:t>Csapadékos </a:t>
            </a:r>
            <a:r>
              <a:rPr lang="hu-HU" baseline="0" dirty="0" smtClean="0"/>
              <a:t>évben a szemtermés keményítőtartalma jelentősen jobb, mint </a:t>
            </a:r>
            <a:r>
              <a:rPr lang="hu-HU" baseline="0" smtClean="0"/>
              <a:t>a száraz </a:t>
            </a:r>
            <a:r>
              <a:rPr lang="hu-HU" baseline="0" dirty="0" smtClean="0"/>
              <a:t>időjárás esetén</a:t>
            </a:r>
          </a:p>
          <a:p>
            <a:r>
              <a:rPr lang="hu-HU" baseline="0" dirty="0" smtClean="0"/>
              <a:t>A műtrágyázás növelése minkét évjáratban nem nagy mértékkel, de következetesen csökkentette a szemtermés keményítőtartalmát.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7CA85-344E-420C-BF25-90D5063A6650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5487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Aszályos</a:t>
            </a:r>
            <a:r>
              <a:rPr lang="hu-HU" baseline="0" dirty="0" smtClean="0"/>
              <a:t> évben a szemtermés fehérjetartalma jelentősen jobb, mint a kedvező időjárás esetén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A  műtrágyázás növelése minkét évjáratban következetesen és jelentősen növelte a szemtermés fehérjetartalmát.</a:t>
            </a:r>
            <a:r>
              <a:rPr lang="hu-HU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Láthatjuk tehát, hogy a hektáronkénti keményítő- és fehérjehozamot alapvetően a szemtermés mennyisége határozza meg.</a:t>
            </a:r>
          </a:p>
          <a:p>
            <a:endParaRPr lang="hu-HU" baseline="0" dirty="0" smtClean="0"/>
          </a:p>
          <a:p>
            <a:endParaRPr lang="hu-HU" baseline="0" dirty="0" smtClean="0"/>
          </a:p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7CA85-344E-420C-BF25-90D5063A6650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548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3E35-F060-48A6-AC3A-6406BC19C43D}" type="datetimeFigureOut">
              <a:rPr lang="hu-HU" smtClean="0"/>
              <a:t>2019.10.31.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15A9-8478-47C8-9968-E113F425C29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3E35-F060-48A6-AC3A-6406BC19C43D}" type="datetimeFigureOut">
              <a:rPr lang="hu-HU" smtClean="0"/>
              <a:t>2019.10.31.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15A9-8478-47C8-9968-E113F425C29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3E35-F060-48A6-AC3A-6406BC19C43D}" type="datetimeFigureOut">
              <a:rPr lang="hu-HU" smtClean="0"/>
              <a:t>2019.10.31.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15A9-8478-47C8-9968-E113F425C29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3E35-F060-48A6-AC3A-6406BC19C43D}" type="datetimeFigureOut">
              <a:rPr lang="hu-HU" smtClean="0"/>
              <a:t>2019.10.31.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15A9-8478-47C8-9968-E113F425C29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3E35-F060-48A6-AC3A-6406BC19C43D}" type="datetimeFigureOut">
              <a:rPr lang="hu-HU" smtClean="0"/>
              <a:t>2019.10.31.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15A9-8478-47C8-9968-E113F425C29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3E35-F060-48A6-AC3A-6406BC19C43D}" type="datetimeFigureOut">
              <a:rPr lang="hu-HU" smtClean="0"/>
              <a:t>2019.10.31.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15A9-8478-47C8-9968-E113F425C29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3E35-F060-48A6-AC3A-6406BC19C43D}" type="datetimeFigureOut">
              <a:rPr lang="hu-HU" smtClean="0"/>
              <a:t>2019.10.31.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15A9-8478-47C8-9968-E113F425C29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3E35-F060-48A6-AC3A-6406BC19C43D}" type="datetimeFigureOut">
              <a:rPr lang="hu-HU" smtClean="0"/>
              <a:t>2019.10.31.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15A9-8478-47C8-9968-E113F425C29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3E35-F060-48A6-AC3A-6406BC19C43D}" type="datetimeFigureOut">
              <a:rPr lang="hu-HU" smtClean="0"/>
              <a:t>2019.10.31.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15A9-8478-47C8-9968-E113F425C29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3E35-F060-48A6-AC3A-6406BC19C43D}" type="datetimeFigureOut">
              <a:rPr lang="hu-HU" smtClean="0"/>
              <a:t>2019.10.31.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15A9-8478-47C8-9968-E113F425C29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3E35-F060-48A6-AC3A-6406BC19C43D}" type="datetimeFigureOut">
              <a:rPr lang="hu-HU" smtClean="0"/>
              <a:t>2019.10.31.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D15A9-8478-47C8-9968-E113F425C29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ABD15A9-8478-47C8-9968-E113F425C294}" type="slidenum">
              <a:rPr lang="hu-HU" smtClean="0"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D823E35-F060-48A6-AC3A-6406BC19C43D}" type="datetimeFigureOut">
              <a:rPr lang="hu-HU" smtClean="0"/>
              <a:t>2019.10.31.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2989759"/>
            <a:ext cx="7560840" cy="1405314"/>
          </a:xfrm>
        </p:spPr>
        <p:txBody>
          <a:bodyPr>
            <a:normAutofit/>
          </a:bodyPr>
          <a:lstStyle/>
          <a:p>
            <a:pPr algn="ctr"/>
            <a:r>
              <a:rPr lang="hu-HU" sz="3600" dirty="0"/>
              <a:t>A Debreceni Egyetem gabonaminőség-kutatásainak eredményei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03692" y="4725144"/>
            <a:ext cx="6172200" cy="723528"/>
          </a:xfrm>
        </p:spPr>
        <p:txBody>
          <a:bodyPr>
            <a:normAutofit/>
          </a:bodyPr>
          <a:lstStyle/>
          <a:p>
            <a:pPr algn="r"/>
            <a:r>
              <a:rPr lang="hu-HU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Dr. Nagy János - Dr. </a:t>
            </a:r>
            <a:r>
              <a:rPr lang="hu-HU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Kakuszi-Széles</a:t>
            </a:r>
            <a:r>
              <a:rPr lang="hu-HU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Adrienn</a:t>
            </a:r>
            <a:endParaRPr lang="hu-HU" sz="2400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Tartalom hely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36" y="27653"/>
            <a:ext cx="4139952" cy="2962106"/>
          </a:xfrm>
          <a:prstGeom prst="rect">
            <a:avLst/>
          </a:prstGeom>
        </p:spPr>
      </p:pic>
      <p:pic>
        <p:nvPicPr>
          <p:cNvPr id="6" name="image5.jpg" descr="photo_cerere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7653"/>
            <a:ext cx="2483768" cy="2177211"/>
          </a:xfrm>
          <a:prstGeom prst="rect">
            <a:avLst/>
          </a:prstGeom>
          <a:ln/>
        </p:spPr>
      </p:pic>
      <p:pic>
        <p:nvPicPr>
          <p:cNvPr id="7" name="image4.png" descr="H2020-Web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627784" y="5890037"/>
            <a:ext cx="2845727" cy="9679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367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51520" y="18863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Szárazságstressz</a:t>
            </a:r>
            <a:r>
              <a:rPr lang="hu-HU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– </a:t>
            </a:r>
            <a:r>
              <a:rPr lang="hu-HU" sz="3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olaj-tartalom</a:t>
            </a:r>
            <a:endParaRPr lang="hu-HU" sz="3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6" name="Tartalom helye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03485997"/>
              </p:ext>
            </p:extLst>
          </p:nvPr>
        </p:nvGraphicFramePr>
        <p:xfrm>
          <a:off x="179512" y="834970"/>
          <a:ext cx="8064896" cy="576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8028384" y="3061363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csapadékos</a:t>
            </a:r>
            <a:endParaRPr lang="hu-HU" sz="1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017366" y="3794279"/>
            <a:ext cx="803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száraz</a:t>
            </a:r>
            <a:endParaRPr lang="hu-HU" sz="1200" dirty="0"/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2483768" y="2564904"/>
            <a:ext cx="4320480" cy="266429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2987824" y="5805264"/>
            <a:ext cx="648072" cy="3600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78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Eredmények  I.</a:t>
            </a:r>
            <a:endParaRPr lang="hu-HU" sz="4400" b="1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7620000" cy="4800600"/>
          </a:xfrm>
        </p:spPr>
        <p:txBody>
          <a:bodyPr>
            <a:noAutofit/>
          </a:bodyPr>
          <a:lstStyle/>
          <a:p>
            <a:r>
              <a:rPr lang="hu-HU" sz="2400" dirty="0">
                <a:latin typeface="+mj-lt"/>
                <a:cs typeface="Times New Roman" pitchFamily="18" charset="0"/>
              </a:rPr>
              <a:t>Megállapítható, hogy a műtrágyadózisok növelése (P&lt;0,05) a keményítőtartalom csökkenésére gyakorolt hatása szignifikáns </a:t>
            </a:r>
            <a:r>
              <a:rPr lang="hu-HU" sz="2400" dirty="0" smtClean="0">
                <a:latin typeface="+mj-lt"/>
                <a:cs typeface="Times New Roman" pitchFamily="18" charset="0"/>
              </a:rPr>
              <a:t>volt.</a:t>
            </a:r>
          </a:p>
          <a:p>
            <a:pPr marL="114300" indent="0">
              <a:buNone/>
            </a:pPr>
            <a:r>
              <a:rPr lang="hu-HU" sz="2400" dirty="0" smtClean="0">
                <a:latin typeface="+mj-lt"/>
                <a:cs typeface="Times New Roman" pitchFamily="18" charset="0"/>
              </a:rPr>
              <a:t> </a:t>
            </a:r>
          </a:p>
          <a:p>
            <a:r>
              <a:rPr lang="hu-HU" sz="2400" dirty="0">
                <a:latin typeface="+mj-lt"/>
                <a:cs typeface="Times New Roman" pitchFamily="18" charset="0"/>
              </a:rPr>
              <a:t>A műtrágyadózis növelés hatására a fehérjetartalom lineáris növekedést mutatott. Tehát a műtrágyadózis statisztikailag igazolhatóan hatással van a kukorica fehérjetartalmára</a:t>
            </a:r>
            <a:r>
              <a:rPr lang="hu-HU" sz="24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4300" indent="0">
              <a:buNone/>
            </a:pPr>
            <a:endParaRPr lang="hu-HU" sz="2400" dirty="0">
              <a:latin typeface="+mj-lt"/>
              <a:cs typeface="Times New Roman" pitchFamily="18" charset="0"/>
            </a:endParaRPr>
          </a:p>
          <a:p>
            <a:r>
              <a:rPr lang="hu-HU" sz="2400" dirty="0" smtClean="0">
                <a:latin typeface="+mj-lt"/>
                <a:cs typeface="Times New Roman" pitchFamily="18" charset="0"/>
              </a:rPr>
              <a:t>Összességében megállapítható</a:t>
            </a:r>
            <a:r>
              <a:rPr lang="hu-HU" sz="2400" dirty="0">
                <a:latin typeface="+mj-lt"/>
                <a:cs typeface="Times New Roman" pitchFamily="18" charset="0"/>
              </a:rPr>
              <a:t>, hogy a műtrágyázás </a:t>
            </a:r>
            <a:r>
              <a:rPr lang="hu-HU" sz="2400" dirty="0" smtClean="0">
                <a:latin typeface="+mj-lt"/>
                <a:cs typeface="Times New Roman" pitchFamily="18" charset="0"/>
              </a:rPr>
              <a:t>szignifikánsan (P&lt;0,05) befolyásolta </a:t>
            </a:r>
            <a:r>
              <a:rPr lang="hu-HU" sz="2400" dirty="0">
                <a:latin typeface="+mj-lt"/>
                <a:cs typeface="Times New Roman" pitchFamily="18" charset="0"/>
              </a:rPr>
              <a:t>a kukorica </a:t>
            </a:r>
            <a:r>
              <a:rPr lang="hu-HU" sz="2400" dirty="0" smtClean="0">
                <a:latin typeface="+mj-lt"/>
                <a:cs typeface="Times New Roman" pitchFamily="18" charset="0"/>
              </a:rPr>
              <a:t>olajtartalmát és az </a:t>
            </a:r>
            <a:r>
              <a:rPr lang="hu-HU" sz="2400" dirty="0">
                <a:latin typeface="+mj-lt"/>
                <a:cs typeface="Times New Roman" pitchFamily="18" charset="0"/>
              </a:rPr>
              <a:t>olajtartalom alakulására az évjárat is nagy hatással volt. </a:t>
            </a:r>
            <a:endParaRPr lang="hu-HU" sz="24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hu-HU" sz="24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hu-HU" sz="2400" dirty="0" smtClean="0">
              <a:latin typeface="+mj-lt"/>
              <a:cs typeface="Times New Roman" pitchFamily="18" charset="0"/>
            </a:endParaRPr>
          </a:p>
          <a:p>
            <a:r>
              <a:rPr lang="hu-HU" sz="2400" dirty="0" smtClean="0">
                <a:latin typeface="+mj-lt"/>
                <a:cs typeface="Times New Roman" pitchFamily="18" charset="0"/>
              </a:rPr>
              <a:t>.</a:t>
            </a:r>
          </a:p>
          <a:p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89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67600" cy="796950"/>
          </a:xfrm>
        </p:spPr>
        <p:txBody>
          <a:bodyPr/>
          <a:lstStyle/>
          <a:p>
            <a:r>
              <a:rPr lang="hu-HU" sz="4000" b="1" dirty="0" smtClean="0">
                <a:solidFill>
                  <a:schemeClr val="tx2">
                    <a:lumMod val="75000"/>
                  </a:schemeClr>
                </a:solidFill>
              </a:rPr>
              <a:t>Eredmények III.</a:t>
            </a:r>
            <a:endParaRPr lang="hu-H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0"/>
            <a:ext cx="8532440" cy="5805264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Cambria" panose="02040503050406030204" pitchFamily="18" charset="0"/>
              <a:buChar char="–"/>
            </a:pPr>
            <a:r>
              <a:rPr lang="hu-HU" sz="30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Tápanyag-utánpótlás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Cambria" panose="02040503050406030204" pitchFamily="18" charset="0"/>
              <a:buChar char="–"/>
            </a:pPr>
            <a:r>
              <a:rPr lang="hu-HU" sz="2500" b="1" dirty="0" smtClean="0">
                <a:latin typeface="+mj-lt"/>
              </a:rPr>
              <a:t>alacsony szintű tápanyag-utánpó</a:t>
            </a:r>
            <a:r>
              <a:rPr lang="hu-HU" sz="2500" dirty="0" smtClean="0">
                <a:latin typeface="+mj-lt"/>
              </a:rPr>
              <a:t>tlással </a:t>
            </a:r>
          </a:p>
          <a:p>
            <a:pPr lvl="2">
              <a:buClr>
                <a:schemeClr val="accent6">
                  <a:lumMod val="50000"/>
                </a:schemeClr>
              </a:buClr>
              <a:buFont typeface="Cambria" panose="02040503050406030204" pitchFamily="18" charset="0"/>
              <a:buChar char="–"/>
            </a:pPr>
            <a:r>
              <a:rPr lang="hu-HU" sz="2500" dirty="0" smtClean="0">
                <a:latin typeface="+mj-lt"/>
              </a:rPr>
              <a:t>zsaroljuk a talajt,</a:t>
            </a:r>
          </a:p>
          <a:p>
            <a:pPr lvl="2">
              <a:buClr>
                <a:schemeClr val="accent6">
                  <a:lumMod val="50000"/>
                </a:schemeClr>
              </a:buClr>
              <a:buFont typeface="Cambria" panose="02040503050406030204" pitchFamily="18" charset="0"/>
              <a:buChar char="–"/>
            </a:pPr>
            <a:r>
              <a:rPr lang="hu-HU" sz="2500" dirty="0" smtClean="0">
                <a:latin typeface="+mj-lt"/>
              </a:rPr>
              <a:t>rontjuk a termésbiztonságot,</a:t>
            </a:r>
          </a:p>
          <a:p>
            <a:pPr lvl="2">
              <a:buClr>
                <a:schemeClr val="accent6">
                  <a:lumMod val="50000"/>
                </a:schemeClr>
              </a:buClr>
              <a:buFont typeface="Cambria" panose="02040503050406030204" pitchFamily="18" charset="0"/>
              <a:buChar char="–"/>
            </a:pPr>
            <a:r>
              <a:rPr lang="hu-HU" sz="2500" dirty="0" smtClean="0">
                <a:latin typeface="+mj-lt"/>
              </a:rPr>
              <a:t>növeljük az évjárat termést módosító hatását.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Cambria" panose="02040503050406030204" pitchFamily="18" charset="0"/>
              <a:buChar char="–"/>
            </a:pPr>
            <a:r>
              <a:rPr lang="hu-HU" sz="2500" b="1" dirty="0" smtClean="0">
                <a:latin typeface="+mj-lt"/>
              </a:rPr>
              <a:t>N-dózis növelésével</a:t>
            </a:r>
          </a:p>
          <a:p>
            <a:pPr lvl="2">
              <a:buClr>
                <a:schemeClr val="accent6">
                  <a:lumMod val="50000"/>
                </a:schemeClr>
              </a:buClr>
              <a:buFont typeface="Cambria" panose="02040503050406030204" pitchFamily="18" charset="0"/>
              <a:buChar char="–"/>
            </a:pPr>
            <a:r>
              <a:rPr lang="hu-HU" sz="2500" dirty="0" smtClean="0">
                <a:latin typeface="+mj-lt"/>
              </a:rPr>
              <a:t>erőteljesen javul a fehérjetartalom,</a:t>
            </a:r>
          </a:p>
          <a:p>
            <a:pPr lvl="2">
              <a:buClr>
                <a:schemeClr val="accent6">
                  <a:lumMod val="50000"/>
                </a:schemeClr>
              </a:buClr>
              <a:buFont typeface="Cambria" panose="02040503050406030204" pitchFamily="18" charset="0"/>
              <a:buChar char="–"/>
            </a:pPr>
            <a:r>
              <a:rPr lang="hu-HU" sz="2500" dirty="0" smtClean="0">
                <a:latin typeface="+mj-lt"/>
              </a:rPr>
              <a:t>kismértékben csökken a keményítőtartalom.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Cambria" panose="02040503050406030204" pitchFamily="18" charset="0"/>
              <a:buChar char="–"/>
            </a:pPr>
            <a:r>
              <a:rPr lang="hu-HU" sz="30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Hasznosítás jelentősége</a:t>
            </a:r>
          </a:p>
          <a:p>
            <a:pPr lvl="2">
              <a:buClr>
                <a:schemeClr val="accent6">
                  <a:lumMod val="50000"/>
                </a:schemeClr>
              </a:buClr>
              <a:buFont typeface="Cambria" panose="02040503050406030204" pitchFamily="18" charset="0"/>
              <a:buChar char="–"/>
            </a:pPr>
            <a:r>
              <a:rPr lang="hu-HU" sz="2500" dirty="0" smtClean="0">
                <a:latin typeface="+mj-lt"/>
              </a:rPr>
              <a:t>Takarmányozás (keményítő, fehérje),</a:t>
            </a:r>
          </a:p>
          <a:p>
            <a:pPr lvl="2">
              <a:buClr>
                <a:schemeClr val="accent6">
                  <a:lumMod val="50000"/>
                </a:schemeClr>
              </a:buClr>
              <a:buFont typeface="Cambria" panose="02040503050406030204" pitchFamily="18" charset="0"/>
              <a:buChar char="–"/>
            </a:pPr>
            <a:r>
              <a:rPr lang="hu-HU" sz="2500" dirty="0" smtClean="0">
                <a:latin typeface="+mj-lt"/>
              </a:rPr>
              <a:t>Energetikai cél (keményítő),</a:t>
            </a:r>
          </a:p>
          <a:p>
            <a:pPr lvl="2">
              <a:buClr>
                <a:schemeClr val="accent6">
                  <a:lumMod val="50000"/>
                </a:schemeClr>
              </a:buClr>
              <a:buFont typeface="Cambria" panose="02040503050406030204" pitchFamily="18" charset="0"/>
              <a:buChar char="–"/>
            </a:pPr>
            <a:r>
              <a:rPr lang="hu-HU" sz="2500" dirty="0" smtClean="0">
                <a:latin typeface="+mj-lt"/>
              </a:rPr>
              <a:t>A </a:t>
            </a:r>
            <a:r>
              <a:rPr lang="hu-HU" sz="2500" dirty="0" err="1" smtClean="0">
                <a:latin typeface="+mj-lt"/>
              </a:rPr>
              <a:t>beltartalmi</a:t>
            </a:r>
            <a:r>
              <a:rPr lang="hu-HU" sz="2500" dirty="0" smtClean="0">
                <a:latin typeface="+mj-lt"/>
              </a:rPr>
              <a:t> minőség hibridfüggő, amit az évjárat jelentősen módosíthat.</a:t>
            </a:r>
            <a:endParaRPr lang="hu-HU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43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517232"/>
            <a:ext cx="8841160" cy="1143000"/>
          </a:xfrm>
        </p:spPr>
        <p:txBody>
          <a:bodyPr/>
          <a:lstStyle/>
          <a:p>
            <a:r>
              <a:rPr lang="hu-HU" sz="4400" dirty="0" smtClean="0"/>
              <a:t>Köszönöm megtisztelő figyelmüket!</a:t>
            </a:r>
            <a:endParaRPr lang="hu-HU" sz="4400" dirty="0"/>
          </a:p>
        </p:txBody>
      </p:sp>
      <p:pic>
        <p:nvPicPr>
          <p:cNvPr id="4" name="Picture 10" descr="4kepk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" y="0"/>
            <a:ext cx="6488696" cy="608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kukk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3727"/>
            <a:ext cx="3960813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8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24" y="826503"/>
            <a:ext cx="800212" cy="80021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67600" cy="864096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chemeClr val="tx2">
                    <a:lumMod val="75000"/>
                  </a:schemeClr>
                </a:solidFill>
              </a:rPr>
              <a:t>A kukorica felhasználása</a:t>
            </a:r>
            <a:endParaRPr lang="hu-H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Kép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/>
          <a:stretch/>
        </p:blipFill>
        <p:spPr bwMode="auto">
          <a:xfrm>
            <a:off x="8316746" y="236009"/>
            <a:ext cx="809625" cy="99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Kép 5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5"/>
          <a:stretch/>
        </p:blipFill>
        <p:spPr bwMode="auto">
          <a:xfrm>
            <a:off x="8205988" y="2926612"/>
            <a:ext cx="695325" cy="695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Kép 5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828" y="1702390"/>
            <a:ext cx="78433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zövegdoboz 60"/>
          <p:cNvSpPr txBox="1"/>
          <p:nvPr/>
        </p:nvSpPr>
        <p:spPr>
          <a:xfrm rot="19969740">
            <a:off x="6084810" y="1482123"/>
            <a:ext cx="2414858" cy="307777"/>
          </a:xfrm>
          <a:prstGeom prst="rect">
            <a:avLst/>
          </a:prstGeom>
          <a:solidFill>
            <a:srgbClr val="F9C373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+mj-lt"/>
              </a:rPr>
              <a:t>Baromfitakarmány</a:t>
            </a:r>
            <a:r>
              <a:rPr lang="hu-HU" sz="1400" b="1" dirty="0" smtClean="0"/>
              <a:t> 36%</a:t>
            </a:r>
            <a:endParaRPr lang="hu-HU" sz="1400" b="1" dirty="0"/>
          </a:p>
        </p:txBody>
      </p:sp>
      <p:sp>
        <p:nvSpPr>
          <p:cNvPr id="62" name="Szövegdoboz 61"/>
          <p:cNvSpPr txBox="1"/>
          <p:nvPr/>
        </p:nvSpPr>
        <p:spPr>
          <a:xfrm rot="16200000">
            <a:off x="4281212" y="2875939"/>
            <a:ext cx="3744416" cy="138501"/>
          </a:xfrm>
          <a:prstGeom prst="rect">
            <a:avLst/>
          </a:prstGeom>
          <a:solidFill>
            <a:srgbClr val="F9C373"/>
          </a:solidFill>
        </p:spPr>
        <p:txBody>
          <a:bodyPr wrap="square" rtlCol="0">
            <a:spAutoFit/>
          </a:bodyPr>
          <a:lstStyle/>
          <a:p>
            <a:endParaRPr lang="hu-HU" sz="1200" b="1" dirty="0"/>
          </a:p>
        </p:txBody>
      </p:sp>
      <p:sp>
        <p:nvSpPr>
          <p:cNvPr id="63" name="Szövegdoboz 62"/>
          <p:cNvSpPr txBox="1"/>
          <p:nvPr/>
        </p:nvSpPr>
        <p:spPr>
          <a:xfrm rot="20054904">
            <a:off x="6070866" y="2696619"/>
            <a:ext cx="2419098" cy="307777"/>
          </a:xfrm>
          <a:prstGeom prst="rect">
            <a:avLst/>
          </a:prstGeom>
          <a:solidFill>
            <a:srgbClr val="F9C373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Közvetlen </a:t>
            </a:r>
            <a:r>
              <a:rPr lang="hu-HU" sz="1400" b="1" dirty="0" smtClean="0">
                <a:latin typeface="+mj-lt"/>
              </a:rPr>
              <a:t>fogyasztás</a:t>
            </a:r>
            <a:r>
              <a:rPr lang="hu-HU" sz="1400" b="1" dirty="0" smtClean="0"/>
              <a:t> 3%</a:t>
            </a:r>
            <a:endParaRPr lang="hu-HU" sz="1400" b="1" dirty="0"/>
          </a:p>
        </p:txBody>
      </p:sp>
      <p:sp>
        <p:nvSpPr>
          <p:cNvPr id="64" name="Szövegdoboz 63"/>
          <p:cNvSpPr txBox="1"/>
          <p:nvPr/>
        </p:nvSpPr>
        <p:spPr>
          <a:xfrm rot="19859041">
            <a:off x="6044341" y="3753985"/>
            <a:ext cx="2313800" cy="307777"/>
          </a:xfrm>
          <a:prstGeom prst="rect">
            <a:avLst/>
          </a:prstGeom>
          <a:solidFill>
            <a:srgbClr val="F9C373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Keményítő, </a:t>
            </a:r>
            <a:r>
              <a:rPr lang="hu-HU" sz="1400" b="1" dirty="0" smtClean="0">
                <a:latin typeface="+mj-lt"/>
              </a:rPr>
              <a:t>cukor</a:t>
            </a:r>
            <a:r>
              <a:rPr lang="hu-HU" sz="1000" b="1" dirty="0" smtClean="0"/>
              <a:t>    </a:t>
            </a:r>
            <a:r>
              <a:rPr lang="hu-HU" sz="1200" b="1" dirty="0" smtClean="0"/>
              <a:t>6%</a:t>
            </a:r>
            <a:endParaRPr lang="hu-HU" sz="1200" b="1" dirty="0"/>
          </a:p>
        </p:txBody>
      </p:sp>
      <p:pic>
        <p:nvPicPr>
          <p:cNvPr id="65" name="Kép 6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37" y="1462555"/>
            <a:ext cx="78105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zövegdoboz 65"/>
          <p:cNvSpPr txBox="1"/>
          <p:nvPr/>
        </p:nvSpPr>
        <p:spPr>
          <a:xfrm rot="2126378">
            <a:off x="3684440" y="2714502"/>
            <a:ext cx="2694260" cy="307777"/>
          </a:xfrm>
          <a:prstGeom prst="rect">
            <a:avLst/>
          </a:prstGeom>
          <a:solidFill>
            <a:srgbClr val="F9C373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+mj-lt"/>
              </a:rPr>
              <a:t>Szarvasmarha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tak</a:t>
            </a:r>
            <a:r>
              <a:rPr lang="hu-HU" sz="1400" b="1" dirty="0" smtClean="0"/>
              <a:t>. 25%</a:t>
            </a:r>
            <a:endParaRPr lang="hu-HU" sz="1400" b="1" dirty="0"/>
          </a:p>
        </p:txBody>
      </p:sp>
      <p:pic>
        <p:nvPicPr>
          <p:cNvPr id="67" name="Kép 6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47" y="2599731"/>
            <a:ext cx="809625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zövegdoboz 67"/>
          <p:cNvSpPr txBox="1"/>
          <p:nvPr/>
        </p:nvSpPr>
        <p:spPr>
          <a:xfrm rot="1923408">
            <a:off x="3779439" y="3736780"/>
            <a:ext cx="2561153" cy="307777"/>
          </a:xfrm>
          <a:prstGeom prst="rect">
            <a:avLst/>
          </a:prstGeom>
          <a:solidFill>
            <a:srgbClr val="F9C373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+mj-lt"/>
              </a:rPr>
              <a:t>Élelmiszer,feldolgozás</a:t>
            </a:r>
            <a:r>
              <a:rPr lang="hu-HU" sz="1400" b="1" dirty="0" smtClean="0"/>
              <a:t> 3%</a:t>
            </a:r>
            <a:endParaRPr lang="hu-HU" sz="1400" b="1" dirty="0"/>
          </a:p>
        </p:txBody>
      </p:sp>
      <p:pic>
        <p:nvPicPr>
          <p:cNvPr id="69" name="Kép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083" y="2659194"/>
            <a:ext cx="3363945" cy="4432224"/>
          </a:xfrm>
          <a:prstGeom prst="rect">
            <a:avLst/>
          </a:prstGeom>
        </p:spPr>
      </p:pic>
      <p:sp>
        <p:nvSpPr>
          <p:cNvPr id="70" name="Szövegdoboz 69"/>
          <p:cNvSpPr txBox="1"/>
          <p:nvPr/>
        </p:nvSpPr>
        <p:spPr>
          <a:xfrm>
            <a:off x="800740" y="3907874"/>
            <a:ext cx="54006" cy="189460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2000091" y="3907874"/>
            <a:ext cx="54006" cy="189460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2" name="Szövegdoboz 71"/>
          <p:cNvSpPr txBox="1"/>
          <p:nvPr/>
        </p:nvSpPr>
        <p:spPr>
          <a:xfrm>
            <a:off x="2917312" y="3907873"/>
            <a:ext cx="54006" cy="189460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3746248" y="3894169"/>
            <a:ext cx="54006" cy="189460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4" name="Szövegdoboz 73"/>
          <p:cNvSpPr txBox="1"/>
          <p:nvPr/>
        </p:nvSpPr>
        <p:spPr>
          <a:xfrm>
            <a:off x="107504" y="5783350"/>
            <a:ext cx="747241" cy="83099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latin typeface="+mj-lt"/>
              </a:rPr>
              <a:t>~1</a:t>
            </a:r>
            <a:r>
              <a:rPr lang="hu-HU" sz="1600" b="1" dirty="0" smtClean="0">
                <a:latin typeface="+mj-lt"/>
              </a:rPr>
              <a:t>%</a:t>
            </a:r>
          </a:p>
          <a:p>
            <a:pPr algn="ctr"/>
            <a:r>
              <a:rPr lang="hu-HU" sz="1600" b="1" dirty="0" smtClean="0">
                <a:latin typeface="+mj-lt"/>
              </a:rPr>
              <a:t>Vető-mag</a:t>
            </a:r>
            <a:endParaRPr lang="hu-HU" sz="1600" b="1" dirty="0">
              <a:latin typeface="+mj-lt"/>
            </a:endParaRPr>
          </a:p>
        </p:txBody>
      </p:sp>
      <p:sp>
        <p:nvSpPr>
          <p:cNvPr id="75" name="Szövegdoboz 74"/>
          <p:cNvSpPr txBox="1"/>
          <p:nvPr/>
        </p:nvSpPr>
        <p:spPr>
          <a:xfrm>
            <a:off x="928716" y="5555435"/>
            <a:ext cx="993303" cy="8617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+mj-lt"/>
              </a:rPr>
              <a:t>46%</a:t>
            </a:r>
            <a:r>
              <a:rPr lang="hu-HU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1600" b="1" dirty="0" err="1" smtClean="0">
                <a:solidFill>
                  <a:schemeClr val="tx1"/>
                </a:solidFill>
                <a:latin typeface="+mj-lt"/>
              </a:rPr>
              <a:t>Takar-mány</a:t>
            </a:r>
            <a:endParaRPr lang="hu-H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6" name="Szövegdoboz 75"/>
          <p:cNvSpPr txBox="1"/>
          <p:nvPr/>
        </p:nvSpPr>
        <p:spPr>
          <a:xfrm>
            <a:off x="2088737" y="5510089"/>
            <a:ext cx="917221" cy="58477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latin typeface="+mj-lt"/>
              </a:rPr>
              <a:t>19% </a:t>
            </a:r>
          </a:p>
          <a:p>
            <a:pPr algn="ctr"/>
            <a:r>
              <a:rPr lang="hu-HU" sz="1600" b="1" dirty="0" smtClean="0">
                <a:latin typeface="+mj-lt"/>
              </a:rPr>
              <a:t>Export</a:t>
            </a:r>
            <a:endParaRPr lang="hu-HU" sz="1600" b="1" dirty="0">
              <a:latin typeface="+mj-lt"/>
            </a:endParaRPr>
          </a:p>
        </p:txBody>
      </p:sp>
      <p:sp>
        <p:nvSpPr>
          <p:cNvPr id="77" name="Szövegdoboz 76"/>
          <p:cNvSpPr txBox="1"/>
          <p:nvPr/>
        </p:nvSpPr>
        <p:spPr>
          <a:xfrm>
            <a:off x="2944315" y="6182176"/>
            <a:ext cx="914337" cy="58477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latin typeface="+mj-lt"/>
              </a:rPr>
              <a:t>24% Etanol</a:t>
            </a:r>
            <a:endParaRPr lang="hu-HU" sz="1600" b="1" dirty="0">
              <a:latin typeface="+mj-lt"/>
            </a:endParaRPr>
          </a:p>
        </p:txBody>
      </p:sp>
      <p:sp>
        <p:nvSpPr>
          <p:cNvPr id="78" name="Szövegdoboz 77"/>
          <p:cNvSpPr txBox="1"/>
          <p:nvPr/>
        </p:nvSpPr>
        <p:spPr>
          <a:xfrm>
            <a:off x="3844795" y="5344669"/>
            <a:ext cx="993303" cy="83099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latin typeface="+mj-lt"/>
              </a:rPr>
              <a:t>10% </a:t>
            </a:r>
            <a:r>
              <a:rPr lang="hu-HU" sz="1600" b="1" dirty="0" err="1" smtClean="0">
                <a:latin typeface="+mj-lt"/>
              </a:rPr>
              <a:t>Élel-miszer</a:t>
            </a:r>
            <a:endParaRPr lang="hu-HU" sz="1600" b="1" dirty="0">
              <a:latin typeface="+mj-lt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381915" y="2760523"/>
            <a:ext cx="2749725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+mj-lt"/>
              </a:rPr>
              <a:t>Egyesült Államok</a:t>
            </a:r>
            <a:endParaRPr lang="hu-HU" dirty="0">
              <a:latin typeface="+mj-lt"/>
            </a:endParaRPr>
          </a:p>
        </p:txBody>
      </p:sp>
      <p:sp>
        <p:nvSpPr>
          <p:cNvPr id="81" name="Szövegdoboz 80"/>
          <p:cNvSpPr txBox="1"/>
          <p:nvPr/>
        </p:nvSpPr>
        <p:spPr>
          <a:xfrm>
            <a:off x="4820806" y="4743855"/>
            <a:ext cx="2749725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+mj-lt"/>
              </a:rPr>
              <a:t>Magyarország</a:t>
            </a:r>
            <a:endParaRPr lang="hu-HU" dirty="0">
              <a:latin typeface="+mj-lt"/>
            </a:endParaRPr>
          </a:p>
        </p:txBody>
      </p:sp>
      <p:sp>
        <p:nvSpPr>
          <p:cNvPr id="26" name="Szövegdoboz 25"/>
          <p:cNvSpPr txBox="1"/>
          <p:nvPr/>
        </p:nvSpPr>
        <p:spPr>
          <a:xfrm rot="2126378">
            <a:off x="4443539" y="1808981"/>
            <a:ext cx="1872263" cy="307777"/>
          </a:xfrm>
          <a:prstGeom prst="rect">
            <a:avLst/>
          </a:prstGeom>
          <a:solidFill>
            <a:srgbClr val="F9C373"/>
          </a:solidFill>
        </p:spPr>
        <p:txBody>
          <a:bodyPr wrap="square" rtlCol="0">
            <a:spAutoFit/>
          </a:bodyPr>
          <a:lstStyle/>
          <a:p>
            <a:r>
              <a:rPr lang="hu-HU" sz="1400" b="1" dirty="0"/>
              <a:t>S</a:t>
            </a:r>
            <a:r>
              <a:rPr lang="hu-HU" sz="1400" b="1" dirty="0" smtClean="0"/>
              <a:t>ertés </a:t>
            </a:r>
            <a:r>
              <a:rPr lang="hu-HU" sz="1400" b="1" dirty="0" err="1" smtClean="0"/>
              <a:t>tak</a:t>
            </a:r>
            <a:r>
              <a:rPr lang="hu-HU" sz="1400" b="1" dirty="0" smtClean="0"/>
              <a:t>. 27%</a:t>
            </a:r>
            <a:endParaRPr lang="hu-HU" sz="1400" b="1" dirty="0"/>
          </a:p>
        </p:txBody>
      </p:sp>
      <p:sp>
        <p:nvSpPr>
          <p:cNvPr id="5" name="Téglalap 4"/>
          <p:cNvSpPr/>
          <p:nvPr/>
        </p:nvSpPr>
        <p:spPr>
          <a:xfrm>
            <a:off x="5791682" y="5197223"/>
            <a:ext cx="85332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+mj-lt"/>
              </a:rPr>
              <a:t>88%</a:t>
            </a:r>
          </a:p>
        </p:txBody>
      </p:sp>
    </p:spTree>
    <p:extLst>
      <p:ext uri="{BB962C8B-B14F-4D97-AF65-F5344CB8AC3E}">
        <p14:creationId xmlns:p14="http://schemas.microsoft.com/office/powerpoint/2010/main" val="15297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zis 13"/>
          <p:cNvSpPr/>
          <p:nvPr/>
        </p:nvSpPr>
        <p:spPr>
          <a:xfrm>
            <a:off x="6296025" y="3533775"/>
            <a:ext cx="2881313" cy="2333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44387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88265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Tartalom helye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13200" cy="2841625"/>
          </a:xfrm>
        </p:spPr>
      </p:pic>
      <p:sp>
        <p:nvSpPr>
          <p:cNvPr id="144389" name="Cím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249613" cy="1143000"/>
          </a:xfrm>
        </p:spPr>
        <p:txBody>
          <a:bodyPr>
            <a:normAutofit/>
          </a:bodyPr>
          <a:lstStyle/>
          <a:p>
            <a:r>
              <a:rPr lang="hu-HU" altLang="hu-HU" sz="2400">
                <a:solidFill>
                  <a:srgbClr val="FFFF00"/>
                </a:solidFill>
              </a:rPr>
              <a:t>1 főre jutó szántóterület  </a:t>
            </a:r>
            <a:r>
              <a:rPr lang="hu-HU" altLang="hu-HU" sz="2400"/>
              <a:t/>
            </a:r>
            <a:br>
              <a:rPr lang="hu-HU" altLang="hu-HU" sz="2400"/>
            </a:br>
            <a:endParaRPr lang="hu-HU" altLang="hu-HU" sz="2400"/>
          </a:p>
        </p:txBody>
      </p:sp>
      <p:sp>
        <p:nvSpPr>
          <p:cNvPr id="144390" name="Cím 1"/>
          <p:cNvSpPr txBox="1">
            <a:spLocks/>
          </p:cNvSpPr>
          <p:nvPr/>
        </p:nvSpPr>
        <p:spPr bwMode="auto">
          <a:xfrm>
            <a:off x="1487488" y="1558925"/>
            <a:ext cx="14763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u-HU" altLang="hu-HU" sz="2000">
                <a:solidFill>
                  <a:srgbClr val="FFFF00"/>
                </a:solidFill>
                <a:latin typeface="Calibri" pitchFamily="34" charset="0"/>
              </a:rPr>
              <a:t>Világ: 0,2 ha</a:t>
            </a:r>
          </a:p>
          <a:p>
            <a:pPr algn="ctr"/>
            <a:r>
              <a:rPr lang="hu-HU" altLang="hu-HU" sz="2000">
                <a:solidFill>
                  <a:srgbClr val="FFFF00"/>
                </a:solidFill>
                <a:latin typeface="Calibri" pitchFamily="34" charset="0"/>
              </a:rPr>
              <a:t>Mo.:  0,5 ha</a:t>
            </a:r>
          </a:p>
        </p:txBody>
      </p:sp>
      <p:pic>
        <p:nvPicPr>
          <p:cNvPr id="144391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15900"/>
            <a:ext cx="23336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4727575" y="3043238"/>
            <a:ext cx="2138363" cy="855662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Csapadékos évben: 6,5-7,5 t/ha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6962775" y="2395538"/>
            <a:ext cx="2138363" cy="854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Száraz évben: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t/ha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50800" y="3451225"/>
            <a:ext cx="6842125" cy="32908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hu-H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Okok: 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Klímaváltozás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hu-H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évi középhőmérséklet emelkedése 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hu-H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csapadék csökkenése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elővetemény helytelen </a:t>
            </a:r>
            <a:r>
              <a:rPr lang="hu-H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megválasztása</a:t>
            </a:r>
            <a:endParaRPr lang="hu-H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Biológiai alapok </a:t>
            </a:r>
            <a:r>
              <a:rPr lang="hu-H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(390 hibrid)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hu-H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levélterület és fotoszintézis intenzitás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hu-H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levél elhelyezkedése és mérete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hu-H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stressz-tűrőképesség (3-4 t/ha különbség)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Öntözés</a:t>
            </a:r>
            <a:r>
              <a:rPr lang="hu-H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(fejlesztésre szorul</a:t>
            </a:r>
            <a:r>
              <a:rPr lang="hu-H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200" b="1" dirty="0" smtClean="0">
                <a:solidFill>
                  <a:srgbClr val="009900"/>
                </a:solidFill>
              </a:rPr>
              <a:t>Tápanyag-utánpótlás</a:t>
            </a:r>
            <a:endParaRPr lang="hu-HU" sz="2200" b="1" dirty="0">
              <a:solidFill>
                <a:srgbClr val="009900"/>
              </a:solidFill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5940425" y="3451225"/>
            <a:ext cx="3594100" cy="24161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35 év átlagában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000" dirty="0" smtClean="0">
                <a:solidFill>
                  <a:srgbClr val="FF0000"/>
                </a:solidFill>
              </a:rPr>
              <a:t>Aszály és vízkár: 60%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millió tonna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terméscsökkenés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rgbClr val="00B050"/>
                </a:solidFill>
              </a:rPr>
              <a:t>300 milliárd Ft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veszteség 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0" y="1525675"/>
            <a:ext cx="8388424" cy="39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6" tIns="45664" rIns="91326" bIns="4566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2000" b="1" dirty="0">
                <a:solidFill>
                  <a:schemeClr val="tx2"/>
                </a:solidFill>
                <a:latin typeface="Century Schoolbook" panose="02040604050505020304" pitchFamily="18" charset="0"/>
              </a:rPr>
              <a:t>évek x genotípus x öntözés x műtrágyázás x </a:t>
            </a:r>
            <a:r>
              <a:rPr lang="hu-HU" altLang="hu-HU" sz="2000" b="1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  <a:t>2 </a:t>
            </a:r>
            <a:r>
              <a:rPr lang="hu-HU" altLang="hu-HU" sz="2000" b="1" dirty="0">
                <a:solidFill>
                  <a:schemeClr val="tx2"/>
                </a:solidFill>
                <a:latin typeface="Century Schoolbook" panose="02040604050505020304" pitchFamily="18" charset="0"/>
              </a:rPr>
              <a:t>ismétlés</a:t>
            </a:r>
          </a:p>
        </p:txBody>
      </p:sp>
      <p:sp>
        <p:nvSpPr>
          <p:cNvPr id="3081" name="Rectangle 43"/>
          <p:cNvSpPr>
            <a:spLocks noChangeArrowheads="1"/>
          </p:cNvSpPr>
          <p:nvPr/>
        </p:nvSpPr>
        <p:spPr bwMode="auto">
          <a:xfrm>
            <a:off x="2884041" y="827584"/>
            <a:ext cx="3013967" cy="461665"/>
          </a:xfrm>
          <a:prstGeom prst="rect">
            <a:avLst/>
          </a:prstGeom>
          <a:solidFill>
            <a:srgbClr val="92D050"/>
          </a:solidFill>
          <a:ln w="9525">
            <a:solidFill>
              <a:srgbClr val="3366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u-HU" altLang="hu-HU" sz="2400" b="1" dirty="0">
                <a:latin typeface="Century Schoolbook" panose="02040604050505020304" pitchFamily="18" charset="0"/>
              </a:rPr>
              <a:t>Alapítás éve: </a:t>
            </a:r>
            <a:r>
              <a:rPr lang="hu-HU" altLang="hu-HU" sz="2400" b="1" dirty="0" smtClean="0">
                <a:latin typeface="Century Schoolbook" panose="02040604050505020304" pitchFamily="18" charset="0"/>
              </a:rPr>
              <a:t>2011</a:t>
            </a:r>
            <a:endParaRPr lang="hu-HU" altLang="hu-HU" sz="2400" b="1" dirty="0">
              <a:latin typeface="Century Schoolbook" panose="02040604050505020304" pitchFamily="18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149224" y="116632"/>
            <a:ext cx="8455223" cy="94178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dirty="0"/>
              <a:t>„Nitrogén alap-és fejtrágyázási” kísérletben</a:t>
            </a:r>
            <a:endParaRPr lang="hu-HU" sz="3200" b="1" cap="none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72200" y="2196946"/>
            <a:ext cx="134527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1 ha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23527" y="2073887"/>
            <a:ext cx="256051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Műtrágyázás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66894" y="4792778"/>
            <a:ext cx="256051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Öntözés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7" y="2498646"/>
            <a:ext cx="2753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1400" b="1" dirty="0" smtClean="0">
                <a:latin typeface="Century Schoolbook" panose="02040604050505020304" pitchFamily="18" charset="0"/>
              </a:rPr>
              <a:t> </a:t>
            </a:r>
            <a:r>
              <a:rPr lang="hu-HU" sz="1400" b="1" dirty="0"/>
              <a:t>Alaptrágyázás: </a:t>
            </a:r>
            <a:endParaRPr lang="hu-HU" sz="1400" b="1" dirty="0" smtClean="0"/>
          </a:p>
          <a:p>
            <a:r>
              <a:rPr lang="hu-HU" sz="1400" dirty="0" smtClean="0"/>
              <a:t>A</a:t>
            </a:r>
            <a:r>
              <a:rPr lang="hu-HU" sz="1400" baseline="-25000" dirty="0" smtClean="0"/>
              <a:t>(0</a:t>
            </a:r>
            <a:r>
              <a:rPr lang="hu-HU" sz="1400" baseline="-25000" dirty="0"/>
              <a:t>)</a:t>
            </a:r>
            <a:r>
              <a:rPr lang="hu-HU" sz="1400" dirty="0"/>
              <a:t>=műtrágyázás nélküli kontroll; </a:t>
            </a:r>
            <a:endParaRPr lang="hu-HU" sz="1400" dirty="0" smtClean="0"/>
          </a:p>
          <a:p>
            <a:r>
              <a:rPr lang="hu-HU" sz="1400" dirty="0" smtClean="0"/>
              <a:t>A</a:t>
            </a:r>
            <a:r>
              <a:rPr lang="hu-HU" sz="1400" baseline="-25000" dirty="0" smtClean="0"/>
              <a:t>60</a:t>
            </a:r>
            <a:r>
              <a:rPr lang="hu-HU" sz="1400" dirty="0" smtClean="0"/>
              <a:t>=60 </a:t>
            </a:r>
            <a:r>
              <a:rPr lang="hu-HU" sz="1400" dirty="0"/>
              <a:t>kg N/ha; </a:t>
            </a:r>
            <a:endParaRPr lang="hu-HU" sz="1400" dirty="0" smtClean="0"/>
          </a:p>
          <a:p>
            <a:r>
              <a:rPr lang="hu-HU" sz="1400" dirty="0" smtClean="0"/>
              <a:t>A</a:t>
            </a:r>
            <a:r>
              <a:rPr lang="hu-HU" sz="1400" baseline="-25000" dirty="0" smtClean="0"/>
              <a:t>120</a:t>
            </a:r>
            <a:r>
              <a:rPr lang="hu-HU" sz="1400" dirty="0"/>
              <a:t>= 120 kg N/ha,</a:t>
            </a:r>
          </a:p>
          <a:p>
            <a:r>
              <a:rPr lang="hu-HU" sz="1400" b="1" dirty="0" smtClean="0"/>
              <a:t>Fejtrágyázás </a:t>
            </a:r>
            <a:r>
              <a:rPr lang="hu-HU" sz="1400" b="1" dirty="0"/>
              <a:t>V6 </a:t>
            </a:r>
            <a:r>
              <a:rPr lang="hu-HU" sz="1400" b="1" dirty="0" err="1"/>
              <a:t>fenofázisban</a:t>
            </a:r>
            <a:r>
              <a:rPr lang="hu-HU" sz="1400" b="1" dirty="0"/>
              <a:t>: </a:t>
            </a:r>
            <a:r>
              <a:rPr lang="hu-HU" sz="1400" dirty="0"/>
              <a:t>V6</a:t>
            </a:r>
            <a:r>
              <a:rPr lang="hu-HU" sz="1400" baseline="-25000" dirty="0"/>
              <a:t>90</a:t>
            </a:r>
            <a:r>
              <a:rPr lang="hu-HU" sz="1400" dirty="0"/>
              <a:t>=A</a:t>
            </a:r>
            <a:r>
              <a:rPr lang="hu-HU" sz="1400" baseline="-25000" dirty="0"/>
              <a:t>60</a:t>
            </a:r>
            <a:r>
              <a:rPr lang="hu-HU" sz="1400" dirty="0"/>
              <a:t>+30 kg N/ha; </a:t>
            </a:r>
            <a:endParaRPr lang="hu-HU" sz="1400" dirty="0" smtClean="0"/>
          </a:p>
          <a:p>
            <a:r>
              <a:rPr lang="hu-HU" sz="1400" dirty="0" smtClean="0"/>
              <a:t>V6</a:t>
            </a:r>
            <a:r>
              <a:rPr lang="hu-HU" sz="1400" baseline="-25000" dirty="0" smtClean="0"/>
              <a:t>150</a:t>
            </a:r>
            <a:r>
              <a:rPr lang="hu-HU" sz="1400" dirty="0" smtClean="0"/>
              <a:t>=A</a:t>
            </a:r>
            <a:r>
              <a:rPr lang="hu-HU" sz="1400" baseline="-25000" dirty="0" smtClean="0"/>
              <a:t>120</a:t>
            </a:r>
            <a:r>
              <a:rPr lang="hu-HU" sz="1400" dirty="0" smtClean="0"/>
              <a:t>+30 </a:t>
            </a:r>
            <a:r>
              <a:rPr lang="hu-HU" sz="1400" dirty="0"/>
              <a:t>kg N/ha,</a:t>
            </a:r>
          </a:p>
          <a:p>
            <a:r>
              <a:rPr lang="hu-HU" sz="1400" b="1" dirty="0" smtClean="0"/>
              <a:t>Fejtrágyázás </a:t>
            </a:r>
            <a:r>
              <a:rPr lang="hu-HU" sz="1400" b="1" dirty="0"/>
              <a:t>V12 </a:t>
            </a:r>
            <a:r>
              <a:rPr lang="hu-HU" sz="1400" b="1" dirty="0" err="1"/>
              <a:t>fenofázisban</a:t>
            </a:r>
            <a:r>
              <a:rPr lang="hu-HU" sz="1400" b="1" dirty="0"/>
              <a:t>: </a:t>
            </a:r>
            <a:r>
              <a:rPr lang="hu-HU" sz="1400" dirty="0"/>
              <a:t>V12</a:t>
            </a:r>
            <a:r>
              <a:rPr lang="hu-HU" sz="1400" baseline="-25000" dirty="0"/>
              <a:t>120</a:t>
            </a:r>
            <a:r>
              <a:rPr lang="hu-HU" sz="1400" dirty="0"/>
              <a:t>=V6</a:t>
            </a:r>
            <a:r>
              <a:rPr lang="hu-HU" sz="1400" baseline="-25000" dirty="0"/>
              <a:t>90</a:t>
            </a:r>
            <a:r>
              <a:rPr lang="hu-HU" sz="1400" dirty="0"/>
              <a:t>+30 kg N/ha; V12</a:t>
            </a:r>
            <a:r>
              <a:rPr lang="hu-HU" sz="1400" baseline="-25000" dirty="0"/>
              <a:t>180</a:t>
            </a:r>
            <a:r>
              <a:rPr lang="hu-HU" sz="1400" dirty="0"/>
              <a:t>=V6</a:t>
            </a:r>
            <a:r>
              <a:rPr lang="hu-HU" sz="1400" baseline="-25000" dirty="0"/>
              <a:t>150</a:t>
            </a:r>
            <a:r>
              <a:rPr lang="hu-HU" sz="1400" dirty="0"/>
              <a:t>+30 kg N/ha.</a:t>
            </a:r>
          </a:p>
        </p:txBody>
      </p:sp>
      <p:sp>
        <p:nvSpPr>
          <p:cNvPr id="5" name="Téglalap 4"/>
          <p:cNvSpPr/>
          <p:nvPr/>
        </p:nvSpPr>
        <p:spPr>
          <a:xfrm>
            <a:off x="149224" y="5161184"/>
            <a:ext cx="2846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b="1" dirty="0" smtClean="0">
                <a:latin typeface="Century Schoolbook" panose="02040604050505020304" pitchFamily="18" charset="0"/>
              </a:rPr>
              <a:t>  1</a:t>
            </a:r>
            <a:r>
              <a:rPr lang="hu-HU" altLang="hu-HU" b="1" dirty="0">
                <a:latin typeface="Century Schoolbook" panose="02040604050505020304" pitchFamily="18" charset="0"/>
              </a:rPr>
              <a:t>= nem öntözött</a:t>
            </a:r>
          </a:p>
          <a:p>
            <a:r>
              <a:rPr lang="hu-HU" altLang="hu-HU" b="1" dirty="0">
                <a:latin typeface="Century Schoolbook" panose="02040604050505020304" pitchFamily="18" charset="0"/>
              </a:rPr>
              <a:t>  2= öntözött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208026" y="5807515"/>
            <a:ext cx="256051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Genotípus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55576" y="6240714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b="1" dirty="0" smtClean="0">
                <a:latin typeface="Century Schoolbook" panose="02040604050505020304" pitchFamily="18" charset="0"/>
              </a:rPr>
              <a:t>1-5 </a:t>
            </a:r>
            <a:r>
              <a:rPr lang="hu-HU" altLang="hu-HU" b="1" dirty="0">
                <a:latin typeface="Century Schoolbook" panose="02040604050505020304" pitchFamily="18" charset="0"/>
              </a:rPr>
              <a:t>hibrid</a:t>
            </a:r>
            <a:endParaRPr lang="hu-HU" dirty="0"/>
          </a:p>
        </p:txBody>
      </p:sp>
      <p:pic>
        <p:nvPicPr>
          <p:cNvPr id="15" name="Kép 14" descr="spad6atlmono.tif"/>
          <p:cNvPicPr/>
          <p:nvPr/>
        </p:nvPicPr>
        <p:blipFill rotWithShape="1">
          <a:blip r:embed="rId3" cstate="print"/>
          <a:srcRect l="23177"/>
          <a:stretch/>
        </p:blipFill>
        <p:spPr bwMode="auto">
          <a:xfrm>
            <a:off x="3077415" y="2044151"/>
            <a:ext cx="5311009" cy="3220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763878"/>
            <a:ext cx="24479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övegdoboz 12"/>
          <p:cNvSpPr txBox="1"/>
          <p:nvPr/>
        </p:nvSpPr>
        <p:spPr bwMode="auto">
          <a:xfrm>
            <a:off x="6317456" y="3005303"/>
            <a:ext cx="1866900" cy="336550"/>
          </a:xfrm>
          <a:prstGeom prst="rect">
            <a:avLst/>
          </a:prstGeom>
          <a:solidFill>
            <a:schemeClr val="bg1">
              <a:lumMod val="50000"/>
              <a:lumOff val="50000"/>
              <a:alpha val="88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1600" dirty="0">
                <a:latin typeface="Book Antiqua" pitchFamily="18" charset="0"/>
                <a:cs typeface="Times New Roman" pitchFamily="18" charset="0"/>
              </a:rPr>
              <a:t>LI-COR 2000 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45125"/>
            <a:ext cx="30956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zövegdoboz 14"/>
          <p:cNvSpPr txBox="1"/>
          <p:nvPr/>
        </p:nvSpPr>
        <p:spPr bwMode="auto">
          <a:xfrm>
            <a:off x="5003800" y="6521450"/>
            <a:ext cx="2627313" cy="336550"/>
          </a:xfrm>
          <a:prstGeom prst="rect">
            <a:avLst/>
          </a:prstGeom>
          <a:solidFill>
            <a:schemeClr val="bg1">
              <a:lumMod val="50000"/>
              <a:lumOff val="50000"/>
              <a:alpha val="88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1600">
                <a:latin typeface="Book Antiqua" pitchFamily="18" charset="0"/>
                <a:cs typeface="Times New Roman" pitchFamily="18" charset="0"/>
              </a:rPr>
              <a:t>DELTA-T porométeR</a:t>
            </a:r>
          </a:p>
        </p:txBody>
      </p:sp>
      <p:sp>
        <p:nvSpPr>
          <p:cNvPr id="58378" name="Szövegdoboz 2"/>
          <p:cNvSpPr txBox="1">
            <a:spLocks noChangeArrowheads="1"/>
          </p:cNvSpPr>
          <p:nvPr/>
        </p:nvSpPr>
        <p:spPr bwMode="auto">
          <a:xfrm>
            <a:off x="6882" y="1411604"/>
            <a:ext cx="608488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Cambria" panose="02040503050406030204" pitchFamily="18" charset="0"/>
              <a:buChar char="–"/>
            </a:pPr>
            <a:r>
              <a:rPr lang="hu-HU" altLang="hu-HU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Környezeti paraméterek </a:t>
            </a:r>
          </a:p>
          <a:p>
            <a:pPr marL="457200" indent="-457200" eaLnBrk="1" hangingPunct="1">
              <a:buFont typeface="Cambria" panose="02040503050406030204" pitchFamily="18" charset="0"/>
              <a:buChar char="–"/>
            </a:pPr>
            <a:r>
              <a:rPr lang="hu-HU" altLang="hu-HU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Talaj </a:t>
            </a:r>
            <a:r>
              <a:rPr lang="hu-HU" altLang="hu-HU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nitrát-N tartalma</a:t>
            </a:r>
          </a:p>
          <a:p>
            <a:pPr marL="457200" indent="-457200" eaLnBrk="1" hangingPunct="1">
              <a:buFont typeface="Cambria" panose="02040503050406030204" pitchFamily="18" charset="0"/>
              <a:buChar char="–"/>
            </a:pPr>
            <a:r>
              <a:rPr lang="hu-HU" altLang="hu-HU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Kukoricalevél </a:t>
            </a:r>
            <a:r>
              <a:rPr lang="hu-HU" altLang="hu-HU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relatív klorofill koncentrációja (CMR) </a:t>
            </a:r>
          </a:p>
          <a:p>
            <a:pPr marL="457200" indent="-457200" eaLnBrk="1" hangingPunct="1">
              <a:buFont typeface="Cambria" panose="02040503050406030204" pitchFamily="18" charset="0"/>
              <a:buChar char="–"/>
            </a:pPr>
            <a:r>
              <a:rPr lang="hu-HU" altLang="hu-HU" sz="3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Sztómaellenállás</a:t>
            </a:r>
            <a:endParaRPr lang="hu-HU" altLang="hu-HU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indent="-457200" eaLnBrk="1" hangingPunct="1">
              <a:buFont typeface="Cambria" panose="02040503050406030204" pitchFamily="18" charset="0"/>
              <a:buChar char="–"/>
            </a:pPr>
            <a:r>
              <a:rPr lang="hu-HU" altLang="hu-HU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Levélfelület mérés (LAI</a:t>
            </a:r>
            <a:r>
              <a:rPr lang="hu-HU" altLang="hu-HU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</a:p>
          <a:p>
            <a:pPr marL="457200" indent="-457200" eaLnBrk="1" hangingPunct="1">
              <a:buFont typeface="Cambria" panose="02040503050406030204" pitchFamily="18" charset="0"/>
              <a:buChar char="–"/>
            </a:pPr>
            <a:r>
              <a:rPr lang="hu-HU" altLang="hu-HU" sz="3200" b="1" dirty="0" err="1" smtClean="0">
                <a:solidFill>
                  <a:srgbClr val="FF0000"/>
                </a:solidFill>
                <a:latin typeface="+mj-lt"/>
              </a:rPr>
              <a:t>Beltartalom</a:t>
            </a:r>
            <a:r>
              <a:rPr lang="hu-HU" altLang="hu-HU" sz="3200" b="1" dirty="0" smtClean="0">
                <a:solidFill>
                  <a:srgbClr val="FF0000"/>
                </a:solidFill>
                <a:latin typeface="+mj-lt"/>
              </a:rPr>
              <a:t> (kukorica szem)</a:t>
            </a:r>
            <a:endParaRPr lang="hu-HU" altLang="hu-HU" sz="3200" b="1" dirty="0">
              <a:solidFill>
                <a:srgbClr val="FF0000"/>
              </a:solidFill>
              <a:latin typeface="+mj-lt"/>
            </a:endParaRPr>
          </a:p>
          <a:p>
            <a:pPr marL="457200" indent="-457200" eaLnBrk="1" hangingPunct="1">
              <a:buFont typeface="Cambria" panose="02040503050406030204" pitchFamily="18" charset="0"/>
              <a:buChar char="–"/>
            </a:pPr>
            <a:r>
              <a:rPr lang="hu-HU" altLang="hu-HU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Termés</a:t>
            </a:r>
            <a:endParaRPr lang="hu-HU" altLang="hu-HU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06499" name="Csoportba foglalás 6"/>
          <p:cNvGrpSpPr>
            <a:grpSpLocks/>
          </p:cNvGrpSpPr>
          <p:nvPr/>
        </p:nvGrpSpPr>
        <p:grpSpPr bwMode="auto">
          <a:xfrm>
            <a:off x="5965927" y="3341853"/>
            <a:ext cx="2736850" cy="2281238"/>
            <a:chOff x="2915816" y="1268760"/>
            <a:chExt cx="2843808" cy="2855995"/>
          </a:xfrm>
        </p:grpSpPr>
        <p:pic>
          <p:nvPicPr>
            <p:cNvPr id="58372" name="Picture 2" descr="C:\Dropbox\agrár\konferenciák\2012 XI PhD konferencia\spa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268760"/>
              <a:ext cx="2843808" cy="283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zövegdoboz 5"/>
            <p:cNvSpPr txBox="1"/>
            <p:nvPr/>
          </p:nvSpPr>
          <p:spPr>
            <a:xfrm>
              <a:off x="3077471" y="3703411"/>
              <a:ext cx="2073472" cy="421344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88000"/>
              </a:schemeClr>
            </a:solidFill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u-HU" altLang="hu-HU" sz="1600">
                  <a:latin typeface="Book Antiqua" pitchFamily="18" charset="0"/>
                  <a:cs typeface="Times New Roman" pitchFamily="18" charset="0"/>
                </a:rPr>
                <a:t>Minolta SPAD – 502</a:t>
              </a:r>
            </a:p>
          </p:txBody>
        </p:sp>
      </p:grpSp>
      <p:pic>
        <p:nvPicPr>
          <p:cNvPr id="58380" name="Picture 141" descr="Szeged március 29-30 Demó 0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1411604"/>
            <a:ext cx="1619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artalom helye 3"/>
          <p:cNvSpPr txBox="1">
            <a:spLocks/>
          </p:cNvSpPr>
          <p:nvPr/>
        </p:nvSpPr>
        <p:spPr>
          <a:xfrm>
            <a:off x="1044501" y="19903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hu-HU" altLang="hu-HU" b="1" dirty="0" smtClean="0">
                <a:solidFill>
                  <a:schemeClr val="tx2"/>
                </a:solidFill>
                <a:latin typeface="+mj-lt"/>
              </a:rPr>
              <a:t>„Fontos, hogy mindent mérjünk, ami mérhető, </a:t>
            </a:r>
            <a:br>
              <a:rPr lang="hu-HU" altLang="hu-HU" b="1" dirty="0" smtClean="0">
                <a:solidFill>
                  <a:schemeClr val="tx2"/>
                </a:solidFill>
                <a:latin typeface="+mj-lt"/>
              </a:rPr>
            </a:br>
            <a:r>
              <a:rPr lang="hu-HU" altLang="hu-HU" b="1" dirty="0" smtClean="0">
                <a:solidFill>
                  <a:schemeClr val="tx2"/>
                </a:solidFill>
                <a:latin typeface="+mj-lt"/>
              </a:rPr>
              <a:t>és megpróbáljuk mérhetővé tenni, ami még nem az.”</a:t>
            </a:r>
            <a:br>
              <a:rPr lang="hu-HU" altLang="hu-HU" b="1" dirty="0" smtClean="0">
                <a:solidFill>
                  <a:schemeClr val="tx2"/>
                </a:solidFill>
                <a:latin typeface="+mj-lt"/>
              </a:rPr>
            </a:br>
            <a:r>
              <a:rPr lang="hu-HU" altLang="hu-HU" b="1" dirty="0" smtClean="0">
                <a:solidFill>
                  <a:schemeClr val="tx2"/>
                </a:solidFill>
                <a:latin typeface="Book Antiqua" pitchFamily="18" charset="0"/>
              </a:rPr>
              <a:t>					                  </a:t>
            </a:r>
            <a:r>
              <a:rPr lang="hu-HU" altLang="hu-HU" b="1" i="1" dirty="0" smtClean="0">
                <a:solidFill>
                  <a:schemeClr val="tx2"/>
                </a:solidFill>
                <a:latin typeface="Book Antiqua" pitchFamily="18" charset="0"/>
              </a:rPr>
              <a:t>(Galilei)</a:t>
            </a:r>
            <a:endParaRPr lang="hu-HU" altLang="hu-HU" b="1" i="1" dirty="0">
              <a:solidFill>
                <a:schemeClr val="tx2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1"/>
            <a:ext cx="4752528" cy="430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1403647" y="260648"/>
            <a:ext cx="5971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kutatás helye és módszere</a:t>
            </a:r>
            <a:endParaRPr lang="hu-H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99592" y="5661249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Foss- </a:t>
            </a:r>
            <a:r>
              <a:rPr lang="hu-HU" sz="2400" b="1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Infratec</a:t>
            </a:r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1241 </a:t>
            </a:r>
            <a:r>
              <a:rPr lang="hu-HU" sz="2400" b="1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Grain</a:t>
            </a:r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hu-HU" sz="24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analyzer</a:t>
            </a:r>
            <a:endParaRPr lang="hu-HU" sz="24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7" y="44624"/>
            <a:ext cx="8141669" cy="108012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csapadék és a hőmérséklet alakulása (Debrecen, 2016-2018)</a:t>
            </a:r>
            <a:endParaRPr lang="hu-H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5" y="1118886"/>
            <a:ext cx="8936374" cy="510073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</p:pic>
      <p:sp>
        <p:nvSpPr>
          <p:cNvPr id="3" name="Szövegdoboz 2"/>
          <p:cNvSpPr txBox="1"/>
          <p:nvPr/>
        </p:nvSpPr>
        <p:spPr>
          <a:xfrm>
            <a:off x="1187624" y="2780928"/>
            <a:ext cx="72008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rgbClr val="000000"/>
                </a:solidFill>
              </a:rPr>
              <a:t>146 mm</a:t>
            </a:r>
            <a:endParaRPr lang="hu-HU" sz="1200" b="1" dirty="0">
              <a:solidFill>
                <a:srgbClr val="0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47852" y="2132856"/>
            <a:ext cx="619891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rgbClr val="000000"/>
                </a:solidFill>
              </a:rPr>
              <a:t>21,1C</a:t>
            </a:r>
            <a:r>
              <a:rPr lang="hu-HU" sz="1200" b="1" baseline="30000" dirty="0" smtClean="0">
                <a:solidFill>
                  <a:srgbClr val="000000"/>
                </a:solidFill>
              </a:rPr>
              <a:t>0</a:t>
            </a:r>
            <a:endParaRPr lang="hu-HU" sz="1200" b="1" baseline="30000" dirty="0">
              <a:solidFill>
                <a:srgbClr val="0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851920" y="4221088"/>
            <a:ext cx="151216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200" b="1" dirty="0" err="1" smtClean="0">
                <a:solidFill>
                  <a:srgbClr val="000000"/>
                </a:solidFill>
              </a:rPr>
              <a:t>Teny</a:t>
            </a:r>
            <a:r>
              <a:rPr lang="hu-HU" sz="1200" b="1" dirty="0" smtClean="0">
                <a:solidFill>
                  <a:srgbClr val="000000"/>
                </a:solidFill>
              </a:rPr>
              <a:t> csap: 349 mm</a:t>
            </a:r>
            <a:endParaRPr lang="hu-HU" sz="1200" b="1" dirty="0">
              <a:solidFill>
                <a:srgbClr val="00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516216" y="4239676"/>
            <a:ext cx="151216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200" b="1" dirty="0" err="1" smtClean="0">
                <a:solidFill>
                  <a:srgbClr val="000000"/>
                </a:solidFill>
              </a:rPr>
              <a:t>Teny</a:t>
            </a:r>
            <a:r>
              <a:rPr lang="hu-HU" sz="1200" b="1" dirty="0" smtClean="0">
                <a:solidFill>
                  <a:srgbClr val="000000"/>
                </a:solidFill>
              </a:rPr>
              <a:t> csap: 311 mm</a:t>
            </a:r>
            <a:endParaRPr lang="hu-HU" sz="1200" b="1" dirty="0">
              <a:solidFill>
                <a:srgbClr val="0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524328" y="3074477"/>
            <a:ext cx="72008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000000"/>
                </a:solidFill>
              </a:rPr>
              <a:t>98mm</a:t>
            </a:r>
            <a:endParaRPr lang="hu-HU" sz="1200" b="1" dirty="0">
              <a:solidFill>
                <a:srgbClr val="000000"/>
              </a:solidFill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7465601" y="2398135"/>
            <a:ext cx="720080" cy="38279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rgbClr val="000000"/>
                </a:solidFill>
              </a:rPr>
              <a:t>21%</a:t>
            </a:r>
            <a:endParaRPr lang="hu-HU" sz="1200" dirty="0">
              <a:solidFill>
                <a:srgbClr val="000000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8028384" y="1593685"/>
            <a:ext cx="877377" cy="53917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rgbClr val="000000"/>
                </a:solidFill>
              </a:rPr>
              <a:t>2,1C</a:t>
            </a:r>
            <a:r>
              <a:rPr lang="hu-HU" sz="1200" b="1" baseline="30000" dirty="0" smtClean="0">
                <a:solidFill>
                  <a:srgbClr val="000000"/>
                </a:solidFill>
              </a:rPr>
              <a:t>0</a:t>
            </a:r>
            <a:endParaRPr lang="hu-HU" sz="1200" b="1" baseline="30000" dirty="0">
              <a:solidFill>
                <a:srgbClr val="000000"/>
              </a:solidFill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 flipV="1">
            <a:off x="8689203" y="1732743"/>
            <a:ext cx="0" cy="256097"/>
          </a:xfrm>
          <a:prstGeom prst="straightConnector1">
            <a:avLst/>
          </a:prstGeom>
          <a:ln>
            <a:solidFill>
              <a:srgbClr val="00000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8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hu-HU" sz="4800" b="1" dirty="0" err="1"/>
              <a:t>Szárazságstressz</a:t>
            </a:r>
            <a:r>
              <a:rPr lang="hu-HU" sz="4800" b="1" dirty="0"/>
              <a:t> – </a:t>
            </a:r>
            <a:r>
              <a:rPr lang="hu-HU" sz="4800" b="1" dirty="0" smtClean="0"/>
              <a:t>keményítő-tartalom és hozam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992208"/>
              </p:ext>
            </p:extLst>
          </p:nvPr>
        </p:nvGraphicFramePr>
        <p:xfrm>
          <a:off x="251520" y="1412776"/>
          <a:ext cx="770485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88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hu-HU" sz="4400" b="1" dirty="0" err="1"/>
              <a:t>Szárazságstressz</a:t>
            </a:r>
            <a:r>
              <a:rPr lang="hu-HU" sz="4400" b="1" dirty="0"/>
              <a:t> – </a:t>
            </a:r>
            <a:r>
              <a:rPr lang="hu-HU" sz="4400" b="1" dirty="0" smtClean="0"/>
              <a:t>fehérje-tartalom </a:t>
            </a:r>
            <a:r>
              <a:rPr lang="hu-HU" sz="4400" b="1" dirty="0"/>
              <a:t>és hozam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505321"/>
              </p:ext>
            </p:extLst>
          </p:nvPr>
        </p:nvGraphicFramePr>
        <p:xfrm>
          <a:off x="179512" y="1196752"/>
          <a:ext cx="79208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3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uló">
  <a:themeElements>
    <a:clrScheme name="Simuló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muló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535</TotalTime>
  <Words>1163</Words>
  <Application>Microsoft Office PowerPoint</Application>
  <PresentationFormat>Diavetítés a képernyőre (4:3 oldalarány)</PresentationFormat>
  <Paragraphs>197</Paragraphs>
  <Slides>13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Simuló</vt:lpstr>
      <vt:lpstr>A Debreceni Egyetem gabonaminőség-kutatásainak eredményei</vt:lpstr>
      <vt:lpstr>A kukorica felhasználása</vt:lpstr>
      <vt:lpstr>1 főre jutó szántóterület   </vt:lpstr>
      <vt:lpstr>PowerPoint bemutató</vt:lpstr>
      <vt:lpstr>PowerPoint bemutató</vt:lpstr>
      <vt:lpstr>PowerPoint bemutató</vt:lpstr>
      <vt:lpstr>A csapadék és a hőmérséklet alakulása (Debrecen, 2016-2018)</vt:lpstr>
      <vt:lpstr>Szárazságstressz – keményítő-tartalom és hozam</vt:lpstr>
      <vt:lpstr>Szárazságstressz – fehérje-tartalom és hozam</vt:lpstr>
      <vt:lpstr>PowerPoint bemutató</vt:lpstr>
      <vt:lpstr>Eredmények  I.</vt:lpstr>
      <vt:lpstr>Eredmények III.</vt:lpstr>
      <vt:lpstr>Köszönöm megtisztelő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talaj nitrát N-tartalom változása és a klorofill-tartalom  közötti összefüggések vizsgálata kukorica állományban</dc:title>
  <dc:creator>user</dc:creator>
  <cp:lastModifiedBy>user</cp:lastModifiedBy>
  <cp:revision>44</cp:revision>
  <cp:lastPrinted>2019-10-30T07:14:46Z</cp:lastPrinted>
  <dcterms:created xsi:type="dcterms:W3CDTF">2018-09-01T08:45:35Z</dcterms:created>
  <dcterms:modified xsi:type="dcterms:W3CDTF">2019-10-31T06:25:51Z</dcterms:modified>
</cp:coreProperties>
</file>